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61" r:id="rId2"/>
    <p:sldId id="351" r:id="rId3"/>
    <p:sldId id="352" r:id="rId4"/>
    <p:sldId id="288" r:id="rId5"/>
    <p:sldId id="257" r:id="rId6"/>
    <p:sldId id="327" r:id="rId7"/>
    <p:sldId id="353" r:id="rId8"/>
    <p:sldId id="328" r:id="rId9"/>
    <p:sldId id="319" r:id="rId10"/>
    <p:sldId id="260" r:id="rId11"/>
    <p:sldId id="320" r:id="rId12"/>
    <p:sldId id="321" r:id="rId13"/>
    <p:sldId id="322" r:id="rId14"/>
    <p:sldId id="323" r:id="rId15"/>
    <p:sldId id="330" r:id="rId16"/>
    <p:sldId id="324" r:id="rId17"/>
    <p:sldId id="325" r:id="rId18"/>
    <p:sldId id="331" r:id="rId19"/>
    <p:sldId id="269" r:id="rId20"/>
    <p:sldId id="271" r:id="rId21"/>
    <p:sldId id="354" r:id="rId22"/>
    <p:sldId id="357" r:id="rId23"/>
    <p:sldId id="270" r:id="rId24"/>
    <p:sldId id="272" r:id="rId25"/>
    <p:sldId id="364" r:id="rId26"/>
    <p:sldId id="348" r:id="rId27"/>
    <p:sldId id="349" r:id="rId28"/>
    <p:sldId id="356" r:id="rId29"/>
    <p:sldId id="366" r:id="rId30"/>
    <p:sldId id="273" r:id="rId31"/>
    <p:sldId id="283" r:id="rId32"/>
    <p:sldId id="365" r:id="rId33"/>
    <p:sldId id="355" r:id="rId34"/>
    <p:sldId id="360" r:id="rId3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6">
          <p15:clr>
            <a:srgbClr val="A4A3A4"/>
          </p15:clr>
        </p15:guide>
        <p15:guide id="2" pos="21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454A59"/>
    <a:srgbClr val="18466F"/>
    <a:srgbClr val="FEF2E3"/>
    <a:srgbClr val="AF935C"/>
    <a:srgbClr val="05254B"/>
    <a:srgbClr val="161D30"/>
    <a:srgbClr val="434857"/>
    <a:srgbClr val="A67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84" y="102"/>
      </p:cViewPr>
      <p:guideLst>
        <p:guide orient="horz" pos="2856"/>
        <p:guide pos="214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AE8F6-6E6A-4E22-BBC4-AC5051C004F8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AA430-EB66-47D0-AEE0-3C4666114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有同理心就可以看到你看不到的东西。复盘经典的案例就像</a:t>
            </a:r>
            <a:r>
              <a:rPr lang="en-US" altLang="zh-CN" dirty="0" smtClean="0"/>
              <a:t>6</a:t>
            </a:r>
            <a:r>
              <a:rPr lang="zh-CN" altLang="en-US" dirty="0" smtClean="0"/>
              <a:t>段到</a:t>
            </a:r>
            <a:r>
              <a:rPr lang="en-US" altLang="zh-CN" dirty="0" smtClean="0"/>
              <a:t>9</a:t>
            </a:r>
            <a:r>
              <a:rPr lang="zh-CN" altLang="en-US" dirty="0" smtClean="0"/>
              <a:t>段的学习。提高效率。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A430-EB66-47D0-AEE0-3C4666114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</a:t>
            </a:r>
            <a:r>
              <a:rPr lang="zh-CN" altLang="en-US" dirty="0" smtClean="0"/>
              <a:t>试错学习</a:t>
            </a:r>
            <a:r>
              <a:rPr lang="zh-CN" altLang="en-US" baseline="0" dirty="0" smtClean="0"/>
              <a:t>  强化学习  反馈学习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A430-EB66-47D0-AEE0-3C4666114C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18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复盘的学习就像是围棋里的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段到</a:t>
            </a:r>
            <a:r>
              <a:rPr lang="en-US" altLang="zh-CN" dirty="0" smtClean="0"/>
              <a:t>9</a:t>
            </a:r>
            <a:r>
              <a:rPr lang="zh-CN" altLang="en-US" dirty="0" smtClean="0"/>
              <a:t>段的学习，更好提高效率。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A430-EB66-47D0-AEE0-3C4666114C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0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选择整块的时间和安静的环境。营造一个良好的氛围。现场保持理智。为什么需要同理心，不需要站在对方的情感方向去看问题。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A430-EB66-47D0-AEE0-3C4666114C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形成复盘文化。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A430-EB66-47D0-AEE0-3C4666114C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有主动性的人总是想更多的方法解决问题。复盘思维带入我们的工作和生活中。有监督的学习，有目的的试错。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AA430-EB66-47D0-AEE0-3C4666114C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6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24102" y="1948307"/>
            <a:ext cx="9543795" cy="939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8861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8861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94105" y="1930653"/>
            <a:ext cx="4157345" cy="4716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8861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6324" y="549402"/>
            <a:ext cx="9839350" cy="439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88618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5225" y="1880361"/>
            <a:ext cx="10061549" cy="2025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0" y="1524000"/>
            <a:ext cx="3048000" cy="3077766"/>
          </a:xfrm>
        </p:spPr>
        <p:txBody>
          <a:bodyPr wrap="square"/>
          <a:lstStyle/>
          <a:p>
            <a:pPr algn="ctr"/>
            <a:r>
              <a:rPr sz="10000" b="1" spc="-55" dirty="0">
                <a:solidFill>
                  <a:srgbClr val="AF935C"/>
                </a:solidFill>
                <a:latin typeface="+mj-ea"/>
                <a:sym typeface="+mn-ea"/>
              </a:rPr>
              <a:t>复   </a:t>
            </a:r>
            <a:r>
              <a:rPr lang="en-US" sz="10000" b="1" spc="-55" dirty="0" smtClean="0">
                <a:solidFill>
                  <a:srgbClr val="AF935C"/>
                </a:solidFill>
                <a:latin typeface="+mj-ea"/>
                <a:sym typeface="+mn-ea"/>
              </a:rPr>
              <a:t/>
            </a:r>
            <a:br>
              <a:rPr lang="en-US" sz="10000" b="1" spc="-55" dirty="0" smtClean="0">
                <a:solidFill>
                  <a:srgbClr val="AF935C"/>
                </a:solidFill>
                <a:latin typeface="+mj-ea"/>
                <a:sym typeface="+mn-ea"/>
              </a:rPr>
            </a:br>
            <a:r>
              <a:rPr sz="10000" b="1" spc="-55" dirty="0" smtClean="0">
                <a:solidFill>
                  <a:srgbClr val="AF935C"/>
                </a:solidFill>
                <a:latin typeface="+mj-ea"/>
                <a:sym typeface="+mn-ea"/>
              </a:rPr>
              <a:t>盘</a:t>
            </a:r>
            <a:endParaRPr lang="zh-CN" altLang="en-US" sz="10000" dirty="0">
              <a:solidFill>
                <a:srgbClr val="AF935C"/>
              </a:solidFill>
              <a:latin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"/>
          </p:nvPr>
        </p:nvSpPr>
        <p:spPr>
          <a:xfrm>
            <a:off x="8267700" y="4876800"/>
            <a:ext cx="1752600" cy="461665"/>
          </a:xfrm>
        </p:spPr>
        <p:txBody>
          <a:bodyPr/>
          <a:lstStyle/>
          <a:p>
            <a:pPr algn="ctr"/>
            <a:r>
              <a:rPr lang="en-US" altLang="zh-CN" sz="3000" dirty="0" smtClean="0">
                <a:solidFill>
                  <a:srgbClr val="AF935C"/>
                </a:solidFill>
              </a:rPr>
              <a:t>2017</a:t>
            </a:r>
            <a:r>
              <a:rPr lang="en-US" altLang="zh-CN" sz="3000" dirty="0">
                <a:solidFill>
                  <a:srgbClr val="AF935C"/>
                </a:solidFill>
              </a:rPr>
              <a:t>.</a:t>
            </a:r>
            <a:r>
              <a:rPr lang="en-US" altLang="zh-CN" sz="3000" dirty="0" smtClean="0">
                <a:solidFill>
                  <a:srgbClr val="AF935C"/>
                </a:solidFill>
              </a:rPr>
              <a:t>7</a:t>
            </a:r>
            <a:endParaRPr lang="en-US" altLang="zh-CN" sz="3000" dirty="0">
              <a:solidFill>
                <a:srgbClr val="AF93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2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3137" y="2977894"/>
            <a:ext cx="145669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亲身经历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33742" y="2532206"/>
            <a:ext cx="6350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学习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84960" y="4556150"/>
            <a:ext cx="6350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过去</a:t>
            </a: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zh-CN" b="1" spc="-6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复盘的三个关键词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453384" y="491936"/>
            <a:ext cx="8395716" cy="4268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同心圆 1"/>
          <p:cNvSpPr/>
          <p:nvPr/>
        </p:nvSpPr>
        <p:spPr>
          <a:xfrm>
            <a:off x="2167890" y="1440101"/>
            <a:ext cx="3462591" cy="3470226"/>
          </a:xfrm>
          <a:custGeom>
            <a:avLst/>
            <a:gdLst/>
            <a:ahLst/>
            <a:cxnLst/>
            <a:rect l="l" t="t" r="r" b="b"/>
            <a:pathLst>
              <a:path w="1587363" h="1590863">
                <a:moveTo>
                  <a:pt x="792756" y="337903"/>
                </a:moveTo>
                <a:cubicBezTo>
                  <a:pt x="544667" y="337903"/>
                  <a:pt x="343552" y="539018"/>
                  <a:pt x="343552" y="787107"/>
                </a:cubicBezTo>
                <a:cubicBezTo>
                  <a:pt x="343552" y="1035196"/>
                  <a:pt x="544667" y="1236311"/>
                  <a:pt x="792756" y="1236311"/>
                </a:cubicBezTo>
                <a:cubicBezTo>
                  <a:pt x="1040845" y="1236311"/>
                  <a:pt x="1241960" y="1035196"/>
                  <a:pt x="1241960" y="787107"/>
                </a:cubicBezTo>
                <a:cubicBezTo>
                  <a:pt x="1241960" y="539018"/>
                  <a:pt x="1040845" y="337903"/>
                  <a:pt x="792756" y="337903"/>
                </a:cubicBezTo>
                <a:close/>
                <a:moveTo>
                  <a:pt x="649390" y="0"/>
                </a:moveTo>
                <a:lnTo>
                  <a:pt x="936119" y="0"/>
                </a:lnTo>
                <a:lnTo>
                  <a:pt x="969095" y="227485"/>
                </a:lnTo>
                <a:cubicBezTo>
                  <a:pt x="1003464" y="237873"/>
                  <a:pt x="1036467" y="251359"/>
                  <a:pt x="1067365" y="268434"/>
                </a:cubicBezTo>
                <a:lnTo>
                  <a:pt x="1250952" y="131333"/>
                </a:lnTo>
                <a:lnTo>
                  <a:pt x="1453700" y="334081"/>
                </a:lnTo>
                <a:lnTo>
                  <a:pt x="1316630" y="517628"/>
                </a:lnTo>
                <a:cubicBezTo>
                  <a:pt x="1331912" y="546896"/>
                  <a:pt x="1344748" y="577642"/>
                  <a:pt x="1353917" y="609904"/>
                </a:cubicBezTo>
                <a:lnTo>
                  <a:pt x="1587363" y="643744"/>
                </a:lnTo>
                <a:lnTo>
                  <a:pt x="1587363" y="930473"/>
                </a:lnTo>
                <a:lnTo>
                  <a:pt x="1352024" y="964588"/>
                </a:lnTo>
                <a:cubicBezTo>
                  <a:pt x="1341690" y="998528"/>
                  <a:pt x="1328332" y="1031130"/>
                  <a:pt x="1311312" y="1061591"/>
                </a:cubicBezTo>
                <a:lnTo>
                  <a:pt x="1453701" y="1252260"/>
                </a:lnTo>
                <a:lnTo>
                  <a:pt x="1250953" y="1455008"/>
                </a:lnTo>
                <a:lnTo>
                  <a:pt x="1058876" y="1311567"/>
                </a:lnTo>
                <a:cubicBezTo>
                  <a:pt x="1031215" y="1326657"/>
                  <a:pt x="1001797" y="1338678"/>
                  <a:pt x="971287" y="1348263"/>
                </a:cubicBezTo>
                <a:lnTo>
                  <a:pt x="936120" y="1590863"/>
                </a:lnTo>
                <a:lnTo>
                  <a:pt x="649391" y="1590863"/>
                </a:lnTo>
                <a:lnTo>
                  <a:pt x="613888" y="1345944"/>
                </a:lnTo>
                <a:cubicBezTo>
                  <a:pt x="580643" y="1335730"/>
                  <a:pt x="548689" y="1322613"/>
                  <a:pt x="518807" y="1305941"/>
                </a:cubicBezTo>
                <a:lnTo>
                  <a:pt x="331040" y="1446164"/>
                </a:lnTo>
                <a:lnTo>
                  <a:pt x="128291" y="1243416"/>
                </a:lnTo>
                <a:lnTo>
                  <a:pt x="269183" y="1054753"/>
                </a:lnTo>
                <a:cubicBezTo>
                  <a:pt x="253448" y="1026144"/>
                  <a:pt x="240993" y="995648"/>
                  <a:pt x="231162" y="963982"/>
                </a:cubicBezTo>
                <a:lnTo>
                  <a:pt x="0" y="930473"/>
                </a:lnTo>
                <a:lnTo>
                  <a:pt x="0" y="643744"/>
                </a:lnTo>
                <a:lnTo>
                  <a:pt x="231208" y="610228"/>
                </a:lnTo>
                <a:cubicBezTo>
                  <a:pt x="241079" y="578415"/>
                  <a:pt x="253598" y="547783"/>
                  <a:pt x="269427" y="519058"/>
                </a:cubicBezTo>
                <a:lnTo>
                  <a:pt x="128292" y="330069"/>
                </a:lnTo>
                <a:lnTo>
                  <a:pt x="331041" y="127321"/>
                </a:lnTo>
                <a:lnTo>
                  <a:pt x="519390" y="267978"/>
                </a:lnTo>
                <a:cubicBezTo>
                  <a:pt x="549862" y="251026"/>
                  <a:pt x="582472" y="237745"/>
                  <a:pt x="616414" y="227486"/>
                </a:cubicBezTo>
                <a:close/>
              </a:path>
            </a:pathLst>
          </a:custGeom>
          <a:solidFill>
            <a:srgbClr val="161D3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cs typeface="+mn-ea"/>
            </a:endParaRPr>
          </a:p>
        </p:txBody>
      </p:sp>
      <p:sp>
        <p:nvSpPr>
          <p:cNvPr id="31" name="同心圆 1"/>
          <p:cNvSpPr/>
          <p:nvPr/>
        </p:nvSpPr>
        <p:spPr>
          <a:xfrm>
            <a:off x="5103367" y="3538881"/>
            <a:ext cx="2398187" cy="2403475"/>
          </a:xfrm>
          <a:custGeom>
            <a:avLst/>
            <a:gdLst/>
            <a:ahLst/>
            <a:cxnLst/>
            <a:rect l="l" t="t" r="r" b="b"/>
            <a:pathLst>
              <a:path w="1587363" h="1590863">
                <a:moveTo>
                  <a:pt x="792756" y="337903"/>
                </a:moveTo>
                <a:cubicBezTo>
                  <a:pt x="544667" y="337903"/>
                  <a:pt x="343552" y="539018"/>
                  <a:pt x="343552" y="787107"/>
                </a:cubicBezTo>
                <a:cubicBezTo>
                  <a:pt x="343552" y="1035196"/>
                  <a:pt x="544667" y="1236311"/>
                  <a:pt x="792756" y="1236311"/>
                </a:cubicBezTo>
                <a:cubicBezTo>
                  <a:pt x="1040845" y="1236311"/>
                  <a:pt x="1241960" y="1035196"/>
                  <a:pt x="1241960" y="787107"/>
                </a:cubicBezTo>
                <a:cubicBezTo>
                  <a:pt x="1241960" y="539018"/>
                  <a:pt x="1040845" y="337903"/>
                  <a:pt x="792756" y="337903"/>
                </a:cubicBezTo>
                <a:close/>
                <a:moveTo>
                  <a:pt x="649390" y="0"/>
                </a:moveTo>
                <a:lnTo>
                  <a:pt x="936119" y="0"/>
                </a:lnTo>
                <a:lnTo>
                  <a:pt x="969095" y="227485"/>
                </a:lnTo>
                <a:cubicBezTo>
                  <a:pt x="1003464" y="237873"/>
                  <a:pt x="1036467" y="251359"/>
                  <a:pt x="1067365" y="268434"/>
                </a:cubicBezTo>
                <a:lnTo>
                  <a:pt x="1250952" y="131333"/>
                </a:lnTo>
                <a:lnTo>
                  <a:pt x="1453700" y="334081"/>
                </a:lnTo>
                <a:lnTo>
                  <a:pt x="1316630" y="517628"/>
                </a:lnTo>
                <a:cubicBezTo>
                  <a:pt x="1331912" y="546896"/>
                  <a:pt x="1344748" y="577642"/>
                  <a:pt x="1353917" y="609904"/>
                </a:cubicBezTo>
                <a:lnTo>
                  <a:pt x="1587363" y="643744"/>
                </a:lnTo>
                <a:lnTo>
                  <a:pt x="1587363" y="930473"/>
                </a:lnTo>
                <a:lnTo>
                  <a:pt x="1352024" y="964588"/>
                </a:lnTo>
                <a:cubicBezTo>
                  <a:pt x="1341690" y="998528"/>
                  <a:pt x="1328332" y="1031130"/>
                  <a:pt x="1311312" y="1061591"/>
                </a:cubicBezTo>
                <a:lnTo>
                  <a:pt x="1453701" y="1252260"/>
                </a:lnTo>
                <a:lnTo>
                  <a:pt x="1250953" y="1455008"/>
                </a:lnTo>
                <a:lnTo>
                  <a:pt x="1058876" y="1311567"/>
                </a:lnTo>
                <a:cubicBezTo>
                  <a:pt x="1031215" y="1326657"/>
                  <a:pt x="1001797" y="1338678"/>
                  <a:pt x="971287" y="1348263"/>
                </a:cubicBezTo>
                <a:lnTo>
                  <a:pt x="936120" y="1590863"/>
                </a:lnTo>
                <a:lnTo>
                  <a:pt x="649391" y="1590863"/>
                </a:lnTo>
                <a:lnTo>
                  <a:pt x="613888" y="1345944"/>
                </a:lnTo>
                <a:cubicBezTo>
                  <a:pt x="580643" y="1335730"/>
                  <a:pt x="548689" y="1322613"/>
                  <a:pt x="518807" y="1305941"/>
                </a:cubicBezTo>
                <a:lnTo>
                  <a:pt x="331040" y="1446164"/>
                </a:lnTo>
                <a:lnTo>
                  <a:pt x="128291" y="1243416"/>
                </a:lnTo>
                <a:lnTo>
                  <a:pt x="269183" y="1054753"/>
                </a:lnTo>
                <a:cubicBezTo>
                  <a:pt x="253448" y="1026144"/>
                  <a:pt x="240993" y="995648"/>
                  <a:pt x="231162" y="963982"/>
                </a:cubicBezTo>
                <a:lnTo>
                  <a:pt x="0" y="930473"/>
                </a:lnTo>
                <a:lnTo>
                  <a:pt x="0" y="643744"/>
                </a:lnTo>
                <a:lnTo>
                  <a:pt x="231208" y="610228"/>
                </a:lnTo>
                <a:cubicBezTo>
                  <a:pt x="241079" y="578415"/>
                  <a:pt x="253598" y="547783"/>
                  <a:pt x="269427" y="519058"/>
                </a:cubicBezTo>
                <a:lnTo>
                  <a:pt x="128292" y="330069"/>
                </a:lnTo>
                <a:lnTo>
                  <a:pt x="331041" y="127321"/>
                </a:lnTo>
                <a:lnTo>
                  <a:pt x="519390" y="267978"/>
                </a:lnTo>
                <a:cubicBezTo>
                  <a:pt x="549862" y="251026"/>
                  <a:pt x="582472" y="237745"/>
                  <a:pt x="616414" y="227486"/>
                </a:cubicBezTo>
                <a:close/>
              </a:path>
            </a:pathLst>
          </a:custGeom>
          <a:solidFill>
            <a:srgbClr val="AF935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cs typeface="+mn-ea"/>
            </a:endParaRPr>
          </a:p>
        </p:txBody>
      </p:sp>
      <p:sp>
        <p:nvSpPr>
          <p:cNvPr id="32" name="同心圆 1"/>
          <p:cNvSpPr/>
          <p:nvPr/>
        </p:nvSpPr>
        <p:spPr>
          <a:xfrm>
            <a:off x="6355867" y="1408843"/>
            <a:ext cx="2590750" cy="2596464"/>
          </a:xfrm>
          <a:custGeom>
            <a:avLst/>
            <a:gdLst/>
            <a:ahLst/>
            <a:cxnLst/>
            <a:rect l="l" t="t" r="r" b="b"/>
            <a:pathLst>
              <a:path w="1587363" h="1590863">
                <a:moveTo>
                  <a:pt x="792756" y="337903"/>
                </a:moveTo>
                <a:cubicBezTo>
                  <a:pt x="544667" y="337903"/>
                  <a:pt x="343552" y="539018"/>
                  <a:pt x="343552" y="787107"/>
                </a:cubicBezTo>
                <a:cubicBezTo>
                  <a:pt x="343552" y="1035196"/>
                  <a:pt x="544667" y="1236311"/>
                  <a:pt x="792756" y="1236311"/>
                </a:cubicBezTo>
                <a:cubicBezTo>
                  <a:pt x="1040845" y="1236311"/>
                  <a:pt x="1241960" y="1035196"/>
                  <a:pt x="1241960" y="787107"/>
                </a:cubicBezTo>
                <a:cubicBezTo>
                  <a:pt x="1241960" y="539018"/>
                  <a:pt x="1040845" y="337903"/>
                  <a:pt x="792756" y="337903"/>
                </a:cubicBezTo>
                <a:close/>
                <a:moveTo>
                  <a:pt x="649390" y="0"/>
                </a:moveTo>
                <a:lnTo>
                  <a:pt x="936119" y="0"/>
                </a:lnTo>
                <a:lnTo>
                  <a:pt x="969095" y="227485"/>
                </a:lnTo>
                <a:cubicBezTo>
                  <a:pt x="1003464" y="237873"/>
                  <a:pt x="1036467" y="251359"/>
                  <a:pt x="1067365" y="268434"/>
                </a:cubicBezTo>
                <a:lnTo>
                  <a:pt x="1250952" y="131333"/>
                </a:lnTo>
                <a:lnTo>
                  <a:pt x="1453700" y="334081"/>
                </a:lnTo>
                <a:lnTo>
                  <a:pt x="1316630" y="517628"/>
                </a:lnTo>
                <a:cubicBezTo>
                  <a:pt x="1331912" y="546896"/>
                  <a:pt x="1344748" y="577642"/>
                  <a:pt x="1353917" y="609904"/>
                </a:cubicBezTo>
                <a:lnTo>
                  <a:pt x="1587363" y="643744"/>
                </a:lnTo>
                <a:lnTo>
                  <a:pt x="1587363" y="930473"/>
                </a:lnTo>
                <a:lnTo>
                  <a:pt x="1352024" y="964588"/>
                </a:lnTo>
                <a:cubicBezTo>
                  <a:pt x="1341690" y="998528"/>
                  <a:pt x="1328332" y="1031130"/>
                  <a:pt x="1311312" y="1061591"/>
                </a:cubicBezTo>
                <a:lnTo>
                  <a:pt x="1453701" y="1252260"/>
                </a:lnTo>
                <a:lnTo>
                  <a:pt x="1250953" y="1455008"/>
                </a:lnTo>
                <a:lnTo>
                  <a:pt x="1058876" y="1311567"/>
                </a:lnTo>
                <a:cubicBezTo>
                  <a:pt x="1031215" y="1326657"/>
                  <a:pt x="1001797" y="1338678"/>
                  <a:pt x="971287" y="1348263"/>
                </a:cubicBezTo>
                <a:lnTo>
                  <a:pt x="936120" y="1590863"/>
                </a:lnTo>
                <a:lnTo>
                  <a:pt x="649391" y="1590863"/>
                </a:lnTo>
                <a:lnTo>
                  <a:pt x="613888" y="1345944"/>
                </a:lnTo>
                <a:cubicBezTo>
                  <a:pt x="580643" y="1335730"/>
                  <a:pt x="548689" y="1322613"/>
                  <a:pt x="518807" y="1305941"/>
                </a:cubicBezTo>
                <a:lnTo>
                  <a:pt x="331040" y="1446164"/>
                </a:lnTo>
                <a:lnTo>
                  <a:pt x="128291" y="1243416"/>
                </a:lnTo>
                <a:lnTo>
                  <a:pt x="269183" y="1054753"/>
                </a:lnTo>
                <a:cubicBezTo>
                  <a:pt x="253448" y="1026144"/>
                  <a:pt x="240993" y="995648"/>
                  <a:pt x="231162" y="963982"/>
                </a:cubicBezTo>
                <a:lnTo>
                  <a:pt x="0" y="930473"/>
                </a:lnTo>
                <a:lnTo>
                  <a:pt x="0" y="643744"/>
                </a:lnTo>
                <a:lnTo>
                  <a:pt x="231208" y="610228"/>
                </a:lnTo>
                <a:cubicBezTo>
                  <a:pt x="241079" y="578415"/>
                  <a:pt x="253598" y="547783"/>
                  <a:pt x="269427" y="519058"/>
                </a:cubicBezTo>
                <a:lnTo>
                  <a:pt x="128292" y="330069"/>
                </a:lnTo>
                <a:lnTo>
                  <a:pt x="331041" y="127321"/>
                </a:lnTo>
                <a:lnTo>
                  <a:pt x="519390" y="267978"/>
                </a:lnTo>
                <a:cubicBezTo>
                  <a:pt x="549862" y="251026"/>
                  <a:pt x="582472" y="237745"/>
                  <a:pt x="616414" y="227486"/>
                </a:cubicBezTo>
                <a:close/>
              </a:path>
            </a:pathLst>
          </a:custGeom>
          <a:solidFill>
            <a:srgbClr val="161D3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318125"/>
              </p:ext>
            </p:extLst>
          </p:nvPr>
        </p:nvGraphicFramePr>
        <p:xfrm>
          <a:off x="508634" y="1593850"/>
          <a:ext cx="11222989" cy="2749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721"/>
                <a:gridCol w="3193668"/>
                <a:gridCol w="2565400"/>
                <a:gridCol w="1295400"/>
                <a:gridCol w="1511300"/>
                <a:gridCol w="1460500"/>
              </a:tblGrid>
              <a:tr h="53975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solidFill>
                            <a:srgbClr val="AF935C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复盘类型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rgbClr val="F8F8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solidFill>
                            <a:srgbClr val="AF935C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复盘目的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solidFill>
                            <a:srgbClr val="AF935C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时间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solidFill>
                            <a:srgbClr val="AF935C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复盘引导人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solidFill>
                            <a:srgbClr val="AF935C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参加人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rgbClr val="F8F8F7"/>
                    </a:solidFill>
                  </a:tcPr>
                </a:tc>
              </a:tr>
              <a:tr h="73668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80000"/>
                        </a:lnSpc>
                        <a:spcBef>
                          <a:spcPts val="1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spc="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个人复盘</a:t>
                      </a:r>
                      <a:endParaRPr lang="zh-CN" altLang="en-US" sz="16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lvl="0" indent="0" algn="ctr" defTabSz="914400" eaLnBrk="1" fontAlgn="auto" latinLnBrk="0" hangingPunct="1">
                        <a:lnSpc>
                          <a:spcPct val="80000"/>
                        </a:lnSpc>
                        <a:spcBef>
                          <a:spcPts val="11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自己做过事情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0" lvl="0" indent="0" algn="ctr" defTabSz="914400" eaLnBrk="1" fontAlgn="auto" latinLnBrk="0" hangingPunct="1">
                        <a:lnSpc>
                          <a:spcPct val="80000"/>
                        </a:lnSpc>
                        <a:spcBef>
                          <a:spcPts val="1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提升自我，增长智慧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marR="0" lvl="0" indent="0" algn="ctr" defTabSz="914400" eaLnBrk="1" fontAlgn="auto" latinLnBrk="0" hangingPunct="1">
                        <a:lnSpc>
                          <a:spcPct val="80000"/>
                        </a:lnSpc>
                        <a:spcBef>
                          <a:spcPts val="1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随时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marR="0" lvl="0" indent="0" algn="ctr" defTabSz="914400" eaLnBrk="1" fontAlgn="auto" latinLnBrk="0" hangingPunct="1">
                        <a:lnSpc>
                          <a:spcPct val="80000"/>
                        </a:lnSpc>
                        <a:spcBef>
                          <a:spcPts val="124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本人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80000"/>
                        </a:lnSpc>
                        <a:spcBef>
                          <a:spcPts val="1240"/>
                        </a:spcBef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本人</a:t>
                      </a:r>
                      <a:endParaRPr lang="zh-CN" altLang="en-US" sz="14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73668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spc="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事件复盘</a:t>
                      </a:r>
                      <a:endParaRPr lang="zh-CN" altLang="en-US" sz="16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254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会议、活动、事故、投诉等等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tabLst>
                          <a:tab pos="623570" algn="l"/>
                        </a:tabLst>
                      </a:pPr>
                      <a:r>
                        <a:rPr sz="14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/>
                        </a:rPr>
                        <a:t>•</a:t>
                      </a:r>
                      <a:r>
                        <a:rPr lang="en-US" sz="14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/>
                        </a:rPr>
                        <a:t> </a:t>
                      </a: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总结经验，复制传承</a:t>
                      </a:r>
                      <a:endParaRPr sz="14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0" algn="ctr">
                        <a:lnSpc>
                          <a:spcPct val="150000"/>
                        </a:lnSpc>
                        <a:tabLst>
                          <a:tab pos="623570" algn="l"/>
                        </a:tabLst>
                      </a:pPr>
                      <a:r>
                        <a:rPr sz="14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/>
                        </a:rPr>
                        <a:t>•</a:t>
                      </a:r>
                      <a:r>
                        <a:rPr lang="en-US" sz="14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/>
                        </a:rPr>
                        <a:t> </a:t>
                      </a: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找到问题，改进提高</a:t>
                      </a:r>
                      <a:endParaRPr sz="14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288925" marR="190500" lvl="0" indent="-8890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事件结束后  </a:t>
                      </a: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越早越好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知情者</a:t>
                      </a:r>
                      <a:r>
                        <a:rPr lang="en-US" altLang="zh-CN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局外人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共同经历者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</a:tr>
              <a:tr h="73668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spc="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项目复盘</a:t>
                      </a:r>
                      <a:endParaRPr lang="zh-CN" altLang="en-US" sz="16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59715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用有限的资源、有限的时间为特定客  </a:t>
                      </a: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户完成特定目标的一次性工作。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及时发现问题，及时调整改进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19050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过程中和</a:t>
                      </a:r>
                      <a:endParaRPr lang="en-US" altLang="zh-CN" sz="1400" b="1" spc="-10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80000" marR="19050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项目结束后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32000" marR="260350" lvl="0" indent="-180000" algn="ctr" defTabSz="914400" eaLnBrk="1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项目负责人</a:t>
                      </a:r>
                      <a:r>
                        <a:rPr lang="en-US" altLang="zh-CN" sz="14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  </a:t>
                      </a: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知情人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spc="-10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共同经历者</a:t>
                      </a:r>
                      <a:endParaRPr lang="zh-CN" altLang="en-US" sz="1400" b="1" dirty="0" smtClean="0">
                        <a:solidFill>
                          <a:srgbClr val="80808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3879" y="4736338"/>
            <a:ext cx="6658609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特别提示：</a:t>
            </a:r>
            <a:endParaRPr sz="16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6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1、复盘不是只针对做的不好的事情或项目，好的事情或项目也需要复盘。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6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2、复盘不是秋后算账或开批斗会，是总结、反思、学习和提高的过程。</a:t>
            </a:r>
            <a:endParaRPr sz="16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复盘类型及要点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124200" y="496204"/>
            <a:ext cx="87249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</a:t>
            </a:r>
            <a:r>
              <a:rPr lang="zh-CN" altLang="en-US" b="1" spc="-4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盘三部曲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456687" y="496204"/>
            <a:ext cx="9392413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600200" y="2286000"/>
            <a:ext cx="5345572" cy="2529840"/>
            <a:chOff x="1489112" y="2270760"/>
            <a:chExt cx="4556617" cy="2156460"/>
          </a:xfrm>
        </p:grpSpPr>
        <p:sp>
          <p:nvSpPr>
            <p:cNvPr id="26" name="燕尾形 25"/>
            <p:cNvSpPr/>
            <p:nvPr/>
          </p:nvSpPr>
          <p:spPr>
            <a:xfrm>
              <a:off x="1489112" y="2270760"/>
              <a:ext cx="1717547" cy="2156460"/>
            </a:xfrm>
            <a:custGeom>
              <a:avLst/>
              <a:gdLst>
                <a:gd name="connsiteX0" fmla="*/ 0 w 1237487"/>
                <a:gd name="connsiteY0" fmla="*/ 0 h 2133600"/>
                <a:gd name="connsiteX1" fmla="*/ 618744 w 1237487"/>
                <a:gd name="connsiteY1" fmla="*/ 0 h 2133600"/>
                <a:gd name="connsiteX2" fmla="*/ 1237487 w 1237487"/>
                <a:gd name="connsiteY2" fmla="*/ 1066800 h 2133600"/>
                <a:gd name="connsiteX3" fmla="*/ 618744 w 1237487"/>
                <a:gd name="connsiteY3" fmla="*/ 2133600 h 2133600"/>
                <a:gd name="connsiteX4" fmla="*/ 0 w 1237487"/>
                <a:gd name="connsiteY4" fmla="*/ 2133600 h 2133600"/>
                <a:gd name="connsiteX5" fmla="*/ 618744 w 1237487"/>
                <a:gd name="connsiteY5" fmla="*/ 1066800 h 2133600"/>
                <a:gd name="connsiteX6" fmla="*/ 0 w 1237487"/>
                <a:gd name="connsiteY6" fmla="*/ 0 h 2133600"/>
                <a:gd name="connsiteX0" fmla="*/ 0 w 1237487"/>
                <a:gd name="connsiteY0" fmla="*/ 0 h 2133600"/>
                <a:gd name="connsiteX1" fmla="*/ 618744 w 1237487"/>
                <a:gd name="connsiteY1" fmla="*/ 0 h 2133600"/>
                <a:gd name="connsiteX2" fmla="*/ 1237487 w 1237487"/>
                <a:gd name="connsiteY2" fmla="*/ 1066800 h 2133600"/>
                <a:gd name="connsiteX3" fmla="*/ 618744 w 1237487"/>
                <a:gd name="connsiteY3" fmla="*/ 2133600 h 2133600"/>
                <a:gd name="connsiteX4" fmla="*/ 0 w 1237487"/>
                <a:gd name="connsiteY4" fmla="*/ 2133600 h 2133600"/>
                <a:gd name="connsiteX5" fmla="*/ 618744 w 1237487"/>
                <a:gd name="connsiteY5" fmla="*/ 1066800 h 2133600"/>
                <a:gd name="connsiteX6" fmla="*/ 0 w 1237487"/>
                <a:gd name="connsiteY6" fmla="*/ 0 h 2133600"/>
                <a:gd name="connsiteX0" fmla="*/ 0 w 1237487"/>
                <a:gd name="connsiteY0" fmla="*/ 0 h 2141220"/>
                <a:gd name="connsiteX1" fmla="*/ 618744 w 1237487"/>
                <a:gd name="connsiteY1" fmla="*/ 0 h 2141220"/>
                <a:gd name="connsiteX2" fmla="*/ 1237487 w 1237487"/>
                <a:gd name="connsiteY2" fmla="*/ 1066800 h 2141220"/>
                <a:gd name="connsiteX3" fmla="*/ 976884 w 1237487"/>
                <a:gd name="connsiteY3" fmla="*/ 2141220 h 2141220"/>
                <a:gd name="connsiteX4" fmla="*/ 0 w 1237487"/>
                <a:gd name="connsiteY4" fmla="*/ 2133600 h 2141220"/>
                <a:gd name="connsiteX5" fmla="*/ 618744 w 1237487"/>
                <a:gd name="connsiteY5" fmla="*/ 1066800 h 2141220"/>
                <a:gd name="connsiteX6" fmla="*/ 0 w 1237487"/>
                <a:gd name="connsiteY6" fmla="*/ 0 h 2141220"/>
                <a:gd name="connsiteX0" fmla="*/ 0 w 1717547"/>
                <a:gd name="connsiteY0" fmla="*/ 0 h 2141220"/>
                <a:gd name="connsiteX1" fmla="*/ 618744 w 1717547"/>
                <a:gd name="connsiteY1" fmla="*/ 0 h 2141220"/>
                <a:gd name="connsiteX2" fmla="*/ 1717547 w 1717547"/>
                <a:gd name="connsiteY2" fmla="*/ 1082040 h 2141220"/>
                <a:gd name="connsiteX3" fmla="*/ 976884 w 1717547"/>
                <a:gd name="connsiteY3" fmla="*/ 2141220 h 2141220"/>
                <a:gd name="connsiteX4" fmla="*/ 0 w 1717547"/>
                <a:gd name="connsiteY4" fmla="*/ 2133600 h 2141220"/>
                <a:gd name="connsiteX5" fmla="*/ 618744 w 1717547"/>
                <a:gd name="connsiteY5" fmla="*/ 1066800 h 2141220"/>
                <a:gd name="connsiteX6" fmla="*/ 0 w 1717547"/>
                <a:gd name="connsiteY6" fmla="*/ 0 h 2141220"/>
                <a:gd name="connsiteX0" fmla="*/ 0 w 1717547"/>
                <a:gd name="connsiteY0" fmla="*/ 15240 h 2156460"/>
                <a:gd name="connsiteX1" fmla="*/ 1030224 w 1717547"/>
                <a:gd name="connsiteY1" fmla="*/ 0 h 2156460"/>
                <a:gd name="connsiteX2" fmla="*/ 1717547 w 1717547"/>
                <a:gd name="connsiteY2" fmla="*/ 1097280 h 2156460"/>
                <a:gd name="connsiteX3" fmla="*/ 976884 w 1717547"/>
                <a:gd name="connsiteY3" fmla="*/ 2156460 h 2156460"/>
                <a:gd name="connsiteX4" fmla="*/ 0 w 1717547"/>
                <a:gd name="connsiteY4" fmla="*/ 2148840 h 2156460"/>
                <a:gd name="connsiteX5" fmla="*/ 618744 w 1717547"/>
                <a:gd name="connsiteY5" fmla="*/ 1082040 h 2156460"/>
                <a:gd name="connsiteX6" fmla="*/ 0 w 1717547"/>
                <a:gd name="connsiteY6" fmla="*/ 15240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547" h="2156460">
                  <a:moveTo>
                    <a:pt x="0" y="15240"/>
                  </a:moveTo>
                  <a:lnTo>
                    <a:pt x="1030224" y="0"/>
                  </a:lnTo>
                  <a:lnTo>
                    <a:pt x="1717547" y="1097280"/>
                  </a:lnTo>
                  <a:lnTo>
                    <a:pt x="976884" y="2156460"/>
                  </a:lnTo>
                  <a:lnTo>
                    <a:pt x="0" y="2148840"/>
                  </a:lnTo>
                  <a:lnTo>
                    <a:pt x="618744" y="108204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F9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206534" y="2899118"/>
              <a:ext cx="1371600" cy="73458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zh-CN" altLang="en-US" sz="2800" b="1" spc="-11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charset="-122"/>
                </a:rPr>
                <a:t>前期</a:t>
              </a:r>
            </a:p>
            <a:p>
              <a:pPr marL="12700">
                <a:lnSpc>
                  <a:spcPct val="100000"/>
                </a:lnSpc>
              </a:pPr>
              <a:r>
                <a:rPr lang="zh-CN" altLang="en-US" sz="2800" b="1" spc="-114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charset="-122"/>
                </a:rPr>
                <a:t>准备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endParaRPr>
            </a:p>
          </p:txBody>
        </p:sp>
        <p:sp>
          <p:nvSpPr>
            <p:cNvPr id="27" name="燕尾形 25"/>
            <p:cNvSpPr/>
            <p:nvPr/>
          </p:nvSpPr>
          <p:spPr>
            <a:xfrm>
              <a:off x="2877094" y="2270760"/>
              <a:ext cx="1717547" cy="2156460"/>
            </a:xfrm>
            <a:custGeom>
              <a:avLst/>
              <a:gdLst>
                <a:gd name="connsiteX0" fmla="*/ 0 w 1237487"/>
                <a:gd name="connsiteY0" fmla="*/ 0 h 2133600"/>
                <a:gd name="connsiteX1" fmla="*/ 618744 w 1237487"/>
                <a:gd name="connsiteY1" fmla="*/ 0 h 2133600"/>
                <a:gd name="connsiteX2" fmla="*/ 1237487 w 1237487"/>
                <a:gd name="connsiteY2" fmla="*/ 1066800 h 2133600"/>
                <a:gd name="connsiteX3" fmla="*/ 618744 w 1237487"/>
                <a:gd name="connsiteY3" fmla="*/ 2133600 h 2133600"/>
                <a:gd name="connsiteX4" fmla="*/ 0 w 1237487"/>
                <a:gd name="connsiteY4" fmla="*/ 2133600 h 2133600"/>
                <a:gd name="connsiteX5" fmla="*/ 618744 w 1237487"/>
                <a:gd name="connsiteY5" fmla="*/ 1066800 h 2133600"/>
                <a:gd name="connsiteX6" fmla="*/ 0 w 1237487"/>
                <a:gd name="connsiteY6" fmla="*/ 0 h 2133600"/>
                <a:gd name="connsiteX0" fmla="*/ 0 w 1237487"/>
                <a:gd name="connsiteY0" fmla="*/ 0 h 2133600"/>
                <a:gd name="connsiteX1" fmla="*/ 618744 w 1237487"/>
                <a:gd name="connsiteY1" fmla="*/ 0 h 2133600"/>
                <a:gd name="connsiteX2" fmla="*/ 1237487 w 1237487"/>
                <a:gd name="connsiteY2" fmla="*/ 1066800 h 2133600"/>
                <a:gd name="connsiteX3" fmla="*/ 618744 w 1237487"/>
                <a:gd name="connsiteY3" fmla="*/ 2133600 h 2133600"/>
                <a:gd name="connsiteX4" fmla="*/ 0 w 1237487"/>
                <a:gd name="connsiteY4" fmla="*/ 2133600 h 2133600"/>
                <a:gd name="connsiteX5" fmla="*/ 618744 w 1237487"/>
                <a:gd name="connsiteY5" fmla="*/ 1066800 h 2133600"/>
                <a:gd name="connsiteX6" fmla="*/ 0 w 1237487"/>
                <a:gd name="connsiteY6" fmla="*/ 0 h 2133600"/>
                <a:gd name="connsiteX0" fmla="*/ 0 w 1237487"/>
                <a:gd name="connsiteY0" fmla="*/ 0 h 2141220"/>
                <a:gd name="connsiteX1" fmla="*/ 618744 w 1237487"/>
                <a:gd name="connsiteY1" fmla="*/ 0 h 2141220"/>
                <a:gd name="connsiteX2" fmla="*/ 1237487 w 1237487"/>
                <a:gd name="connsiteY2" fmla="*/ 1066800 h 2141220"/>
                <a:gd name="connsiteX3" fmla="*/ 976884 w 1237487"/>
                <a:gd name="connsiteY3" fmla="*/ 2141220 h 2141220"/>
                <a:gd name="connsiteX4" fmla="*/ 0 w 1237487"/>
                <a:gd name="connsiteY4" fmla="*/ 2133600 h 2141220"/>
                <a:gd name="connsiteX5" fmla="*/ 618744 w 1237487"/>
                <a:gd name="connsiteY5" fmla="*/ 1066800 h 2141220"/>
                <a:gd name="connsiteX6" fmla="*/ 0 w 1237487"/>
                <a:gd name="connsiteY6" fmla="*/ 0 h 2141220"/>
                <a:gd name="connsiteX0" fmla="*/ 0 w 1717547"/>
                <a:gd name="connsiteY0" fmla="*/ 0 h 2141220"/>
                <a:gd name="connsiteX1" fmla="*/ 618744 w 1717547"/>
                <a:gd name="connsiteY1" fmla="*/ 0 h 2141220"/>
                <a:gd name="connsiteX2" fmla="*/ 1717547 w 1717547"/>
                <a:gd name="connsiteY2" fmla="*/ 1082040 h 2141220"/>
                <a:gd name="connsiteX3" fmla="*/ 976884 w 1717547"/>
                <a:gd name="connsiteY3" fmla="*/ 2141220 h 2141220"/>
                <a:gd name="connsiteX4" fmla="*/ 0 w 1717547"/>
                <a:gd name="connsiteY4" fmla="*/ 2133600 h 2141220"/>
                <a:gd name="connsiteX5" fmla="*/ 618744 w 1717547"/>
                <a:gd name="connsiteY5" fmla="*/ 1066800 h 2141220"/>
                <a:gd name="connsiteX6" fmla="*/ 0 w 1717547"/>
                <a:gd name="connsiteY6" fmla="*/ 0 h 2141220"/>
                <a:gd name="connsiteX0" fmla="*/ 0 w 1717547"/>
                <a:gd name="connsiteY0" fmla="*/ 15240 h 2156460"/>
                <a:gd name="connsiteX1" fmla="*/ 1030224 w 1717547"/>
                <a:gd name="connsiteY1" fmla="*/ 0 h 2156460"/>
                <a:gd name="connsiteX2" fmla="*/ 1717547 w 1717547"/>
                <a:gd name="connsiteY2" fmla="*/ 1097280 h 2156460"/>
                <a:gd name="connsiteX3" fmla="*/ 976884 w 1717547"/>
                <a:gd name="connsiteY3" fmla="*/ 2156460 h 2156460"/>
                <a:gd name="connsiteX4" fmla="*/ 0 w 1717547"/>
                <a:gd name="connsiteY4" fmla="*/ 2148840 h 2156460"/>
                <a:gd name="connsiteX5" fmla="*/ 618744 w 1717547"/>
                <a:gd name="connsiteY5" fmla="*/ 1082040 h 2156460"/>
                <a:gd name="connsiteX6" fmla="*/ 0 w 1717547"/>
                <a:gd name="connsiteY6" fmla="*/ 15240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547" h="2156460">
                  <a:moveTo>
                    <a:pt x="0" y="15240"/>
                  </a:moveTo>
                  <a:lnTo>
                    <a:pt x="1030224" y="0"/>
                  </a:lnTo>
                  <a:lnTo>
                    <a:pt x="1717547" y="1097280"/>
                  </a:lnTo>
                  <a:lnTo>
                    <a:pt x="976884" y="2156460"/>
                  </a:lnTo>
                  <a:lnTo>
                    <a:pt x="0" y="2148840"/>
                  </a:lnTo>
                  <a:lnTo>
                    <a:pt x="618744" y="108204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F9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5"/>
            <p:cNvSpPr/>
            <p:nvPr/>
          </p:nvSpPr>
          <p:spPr>
            <a:xfrm>
              <a:off x="4261795" y="2270760"/>
              <a:ext cx="1717547" cy="2156460"/>
            </a:xfrm>
            <a:custGeom>
              <a:avLst/>
              <a:gdLst>
                <a:gd name="connsiteX0" fmla="*/ 0 w 1237487"/>
                <a:gd name="connsiteY0" fmla="*/ 0 h 2133600"/>
                <a:gd name="connsiteX1" fmla="*/ 618744 w 1237487"/>
                <a:gd name="connsiteY1" fmla="*/ 0 h 2133600"/>
                <a:gd name="connsiteX2" fmla="*/ 1237487 w 1237487"/>
                <a:gd name="connsiteY2" fmla="*/ 1066800 h 2133600"/>
                <a:gd name="connsiteX3" fmla="*/ 618744 w 1237487"/>
                <a:gd name="connsiteY3" fmla="*/ 2133600 h 2133600"/>
                <a:gd name="connsiteX4" fmla="*/ 0 w 1237487"/>
                <a:gd name="connsiteY4" fmla="*/ 2133600 h 2133600"/>
                <a:gd name="connsiteX5" fmla="*/ 618744 w 1237487"/>
                <a:gd name="connsiteY5" fmla="*/ 1066800 h 2133600"/>
                <a:gd name="connsiteX6" fmla="*/ 0 w 1237487"/>
                <a:gd name="connsiteY6" fmla="*/ 0 h 2133600"/>
                <a:gd name="connsiteX0" fmla="*/ 0 w 1237487"/>
                <a:gd name="connsiteY0" fmla="*/ 0 h 2133600"/>
                <a:gd name="connsiteX1" fmla="*/ 618744 w 1237487"/>
                <a:gd name="connsiteY1" fmla="*/ 0 h 2133600"/>
                <a:gd name="connsiteX2" fmla="*/ 1237487 w 1237487"/>
                <a:gd name="connsiteY2" fmla="*/ 1066800 h 2133600"/>
                <a:gd name="connsiteX3" fmla="*/ 618744 w 1237487"/>
                <a:gd name="connsiteY3" fmla="*/ 2133600 h 2133600"/>
                <a:gd name="connsiteX4" fmla="*/ 0 w 1237487"/>
                <a:gd name="connsiteY4" fmla="*/ 2133600 h 2133600"/>
                <a:gd name="connsiteX5" fmla="*/ 618744 w 1237487"/>
                <a:gd name="connsiteY5" fmla="*/ 1066800 h 2133600"/>
                <a:gd name="connsiteX6" fmla="*/ 0 w 1237487"/>
                <a:gd name="connsiteY6" fmla="*/ 0 h 2133600"/>
                <a:gd name="connsiteX0" fmla="*/ 0 w 1237487"/>
                <a:gd name="connsiteY0" fmla="*/ 0 h 2141220"/>
                <a:gd name="connsiteX1" fmla="*/ 618744 w 1237487"/>
                <a:gd name="connsiteY1" fmla="*/ 0 h 2141220"/>
                <a:gd name="connsiteX2" fmla="*/ 1237487 w 1237487"/>
                <a:gd name="connsiteY2" fmla="*/ 1066800 h 2141220"/>
                <a:gd name="connsiteX3" fmla="*/ 976884 w 1237487"/>
                <a:gd name="connsiteY3" fmla="*/ 2141220 h 2141220"/>
                <a:gd name="connsiteX4" fmla="*/ 0 w 1237487"/>
                <a:gd name="connsiteY4" fmla="*/ 2133600 h 2141220"/>
                <a:gd name="connsiteX5" fmla="*/ 618744 w 1237487"/>
                <a:gd name="connsiteY5" fmla="*/ 1066800 h 2141220"/>
                <a:gd name="connsiteX6" fmla="*/ 0 w 1237487"/>
                <a:gd name="connsiteY6" fmla="*/ 0 h 2141220"/>
                <a:gd name="connsiteX0" fmla="*/ 0 w 1717547"/>
                <a:gd name="connsiteY0" fmla="*/ 0 h 2141220"/>
                <a:gd name="connsiteX1" fmla="*/ 618744 w 1717547"/>
                <a:gd name="connsiteY1" fmla="*/ 0 h 2141220"/>
                <a:gd name="connsiteX2" fmla="*/ 1717547 w 1717547"/>
                <a:gd name="connsiteY2" fmla="*/ 1082040 h 2141220"/>
                <a:gd name="connsiteX3" fmla="*/ 976884 w 1717547"/>
                <a:gd name="connsiteY3" fmla="*/ 2141220 h 2141220"/>
                <a:gd name="connsiteX4" fmla="*/ 0 w 1717547"/>
                <a:gd name="connsiteY4" fmla="*/ 2133600 h 2141220"/>
                <a:gd name="connsiteX5" fmla="*/ 618744 w 1717547"/>
                <a:gd name="connsiteY5" fmla="*/ 1066800 h 2141220"/>
                <a:gd name="connsiteX6" fmla="*/ 0 w 1717547"/>
                <a:gd name="connsiteY6" fmla="*/ 0 h 2141220"/>
                <a:gd name="connsiteX0" fmla="*/ 0 w 1717547"/>
                <a:gd name="connsiteY0" fmla="*/ 15240 h 2156460"/>
                <a:gd name="connsiteX1" fmla="*/ 1030224 w 1717547"/>
                <a:gd name="connsiteY1" fmla="*/ 0 h 2156460"/>
                <a:gd name="connsiteX2" fmla="*/ 1717547 w 1717547"/>
                <a:gd name="connsiteY2" fmla="*/ 1097280 h 2156460"/>
                <a:gd name="connsiteX3" fmla="*/ 976884 w 1717547"/>
                <a:gd name="connsiteY3" fmla="*/ 2156460 h 2156460"/>
                <a:gd name="connsiteX4" fmla="*/ 0 w 1717547"/>
                <a:gd name="connsiteY4" fmla="*/ 2148840 h 2156460"/>
                <a:gd name="connsiteX5" fmla="*/ 618744 w 1717547"/>
                <a:gd name="connsiteY5" fmla="*/ 1082040 h 2156460"/>
                <a:gd name="connsiteX6" fmla="*/ 0 w 1717547"/>
                <a:gd name="connsiteY6" fmla="*/ 15240 h 215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547" h="2156460">
                  <a:moveTo>
                    <a:pt x="0" y="15240"/>
                  </a:moveTo>
                  <a:lnTo>
                    <a:pt x="1030224" y="0"/>
                  </a:lnTo>
                  <a:lnTo>
                    <a:pt x="1717547" y="1097280"/>
                  </a:lnTo>
                  <a:lnTo>
                    <a:pt x="976884" y="2156460"/>
                  </a:lnTo>
                  <a:lnTo>
                    <a:pt x="0" y="2148840"/>
                  </a:lnTo>
                  <a:lnTo>
                    <a:pt x="618744" y="108204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AF9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008139" y="2906738"/>
              <a:ext cx="1037590" cy="73458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zh-CN" altLang="en-US" sz="2800" b="1" spc="-11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charset="-122"/>
                </a:rPr>
                <a:t>事后</a:t>
              </a:r>
            </a:p>
            <a:p>
              <a:pPr marL="12700">
                <a:lnSpc>
                  <a:spcPct val="100000"/>
                </a:lnSpc>
              </a:pPr>
              <a:r>
                <a:rPr lang="zh-CN" altLang="en-US" sz="2800" b="1" spc="-114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charset="-122"/>
                </a:rPr>
                <a:t>总结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595680" y="2899117"/>
              <a:ext cx="1037590" cy="73458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zh-CN" altLang="en-US" sz="2800" b="1" spc="-114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charset="-122"/>
                </a:rPr>
                <a:t>现场</a:t>
              </a:r>
            </a:p>
            <a:p>
              <a:pPr marL="12700">
                <a:lnSpc>
                  <a:spcPct val="100000"/>
                </a:lnSpc>
              </a:pPr>
              <a:r>
                <a:rPr lang="zh-CN" altLang="en-US" sz="2800" b="1" spc="-114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charset="-122"/>
                </a:rPr>
                <a:t>引导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751576" y="1911095"/>
            <a:ext cx="109728" cy="422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8152" y="1935479"/>
            <a:ext cx="0" cy="4130040"/>
          </a:xfrm>
          <a:custGeom>
            <a:avLst/>
            <a:gdLst/>
            <a:ahLst/>
            <a:cxnLst/>
            <a:rect l="l" t="t" r="r" b="b"/>
            <a:pathLst>
              <a:path h="4130040">
                <a:moveTo>
                  <a:pt x="0" y="0"/>
                </a:moveTo>
                <a:lnTo>
                  <a:pt x="0" y="4130040"/>
                </a:lnTo>
              </a:path>
            </a:pathLst>
          </a:custGeom>
          <a:ln w="24384">
            <a:solidFill>
              <a:srgbClr val="D7C5B8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4832" y="3895344"/>
            <a:ext cx="8016240" cy="10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09216" y="3931920"/>
            <a:ext cx="7919084" cy="0"/>
          </a:xfrm>
          <a:custGeom>
            <a:avLst/>
            <a:gdLst/>
            <a:ahLst/>
            <a:cxnLst/>
            <a:rect l="l" t="t" r="r" b="b"/>
            <a:pathLst>
              <a:path w="7919084">
                <a:moveTo>
                  <a:pt x="0" y="0"/>
                </a:moveTo>
                <a:lnTo>
                  <a:pt x="7918704" y="0"/>
                </a:lnTo>
              </a:path>
            </a:pathLst>
          </a:custGeom>
          <a:ln w="24384">
            <a:solidFill>
              <a:srgbClr val="D7C5B8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1429" y="2077846"/>
            <a:ext cx="20497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Outcomes</a:t>
            </a:r>
            <a:r>
              <a:rPr sz="1800" b="1" spc="-95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800" b="1" spc="-10" dirty="0">
                <a:solidFill>
                  <a:srgbClr val="F8851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(Payoff)</a:t>
            </a:r>
            <a:endParaRPr sz="180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153" y="4280661"/>
            <a:ext cx="197421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Agenda</a:t>
            </a:r>
            <a:r>
              <a:rPr sz="1800" b="1" spc="-55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800" b="1" dirty="0">
                <a:solidFill>
                  <a:srgbClr val="F8851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(Process)</a:t>
            </a:r>
            <a:endParaRPr sz="180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036" y="4305934"/>
            <a:ext cx="161607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People</a:t>
            </a:r>
            <a:r>
              <a:rPr sz="1800" b="1" spc="-9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800" b="1" dirty="0">
                <a:solidFill>
                  <a:srgbClr val="F8851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(Roles)</a:t>
            </a:r>
            <a:endParaRPr sz="180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9260" y="2077846"/>
            <a:ext cx="231457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Objectives</a:t>
            </a:r>
            <a:r>
              <a:rPr sz="1800" b="1" spc="-50" dirty="0"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800" b="1" dirty="0">
                <a:solidFill>
                  <a:srgbClr val="F8851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(Purpose)</a:t>
            </a:r>
            <a:endParaRPr sz="1800">
              <a:latin typeface="微软雅黑" panose="020B0503020204020204" charset="-122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ea typeface="微软雅黑" panose="020B0503020204020204" charset="-122"/>
              </a:rPr>
              <a:t>复盘前期准备要点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429000" y="496204"/>
            <a:ext cx="84201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复盘行动守则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743200" y="496204"/>
            <a:ext cx="91059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/>
        </p:nvGrpSpPr>
        <p:grpSpPr>
          <a:xfrm rot="2708465">
            <a:off x="1766260" y="1311486"/>
            <a:ext cx="4239880" cy="4235028"/>
            <a:chOff x="2084720" y="1805275"/>
            <a:chExt cx="2773362" cy="2770188"/>
          </a:xfrm>
          <a:solidFill>
            <a:srgbClr val="AF935C"/>
          </a:solidFill>
        </p:grpSpPr>
        <p:sp>
          <p:nvSpPr>
            <p:cNvPr id="129" name="Freeform 7"/>
            <p:cNvSpPr>
              <a:spLocks/>
            </p:cNvSpPr>
            <p:nvPr/>
          </p:nvSpPr>
          <p:spPr bwMode="auto">
            <a:xfrm rot="18900000">
              <a:off x="2084720" y="2951450"/>
              <a:ext cx="1624012" cy="1624013"/>
            </a:xfrm>
            <a:custGeom>
              <a:avLst/>
              <a:gdLst>
                <a:gd name="T0" fmla="*/ 1156558 w 1143"/>
                <a:gd name="T1" fmla="*/ 932067 h 1143"/>
                <a:gd name="T2" fmla="*/ 1230441 w 1143"/>
                <a:gd name="T3" fmla="*/ 1109671 h 1143"/>
                <a:gd name="T4" fmla="*/ 1376787 w 1143"/>
                <a:gd name="T5" fmla="*/ 1058521 h 1143"/>
                <a:gd name="T6" fmla="*/ 1624012 w 1143"/>
                <a:gd name="T7" fmla="*/ 812717 h 1143"/>
                <a:gd name="T8" fmla="*/ 1375366 w 1143"/>
                <a:gd name="T9" fmla="*/ 564071 h 1143"/>
                <a:gd name="T10" fmla="*/ 1324216 w 1143"/>
                <a:gd name="T11" fmla="*/ 417725 h 1143"/>
                <a:gd name="T12" fmla="*/ 1501820 w 1143"/>
                <a:gd name="T13" fmla="*/ 345263 h 1143"/>
                <a:gd name="T14" fmla="*/ 1273066 w 1143"/>
                <a:gd name="T15" fmla="*/ 117929 h 1143"/>
                <a:gd name="T16" fmla="*/ 1200604 w 1143"/>
                <a:gd name="T17" fmla="*/ 294113 h 1143"/>
                <a:gd name="T18" fmla="*/ 1055679 w 1143"/>
                <a:gd name="T19" fmla="*/ 244383 h 1143"/>
                <a:gd name="T20" fmla="*/ 811296 w 1143"/>
                <a:gd name="T21" fmla="*/ 0 h 1143"/>
                <a:gd name="T22" fmla="*/ 0 w 1143"/>
                <a:gd name="T23" fmla="*/ 812717 h 1143"/>
                <a:gd name="T24" fmla="*/ 261433 w 1143"/>
                <a:gd name="T25" fmla="*/ 1072729 h 1143"/>
                <a:gd name="T26" fmla="*/ 322529 w 1143"/>
                <a:gd name="T27" fmla="*/ 1133825 h 1143"/>
                <a:gd name="T28" fmla="*/ 545600 w 1143"/>
                <a:gd name="T29" fmla="*/ 1358317 h 1143"/>
                <a:gd name="T30" fmla="*/ 562650 w 1143"/>
                <a:gd name="T31" fmla="*/ 1376788 h 1143"/>
                <a:gd name="T32" fmla="*/ 811296 w 1143"/>
                <a:gd name="T33" fmla="*/ 1624013 h 1143"/>
                <a:gd name="T34" fmla="*/ 811296 w 1143"/>
                <a:gd name="T35" fmla="*/ 1624013 h 1143"/>
                <a:gd name="T36" fmla="*/ 1058521 w 1143"/>
                <a:gd name="T37" fmla="*/ 1378209 h 1143"/>
                <a:gd name="T38" fmla="*/ 1086937 w 1143"/>
                <a:gd name="T39" fmla="*/ 1348371 h 1143"/>
                <a:gd name="T40" fmla="*/ 1085516 w 1143"/>
                <a:gd name="T41" fmla="*/ 1348371 h 1143"/>
                <a:gd name="T42" fmla="*/ 1108250 w 1143"/>
                <a:gd name="T43" fmla="*/ 1231863 h 1143"/>
                <a:gd name="T44" fmla="*/ 930646 w 1143"/>
                <a:gd name="T45" fmla="*/ 1157980 h 1143"/>
                <a:gd name="T46" fmla="*/ 1156558 w 1143"/>
                <a:gd name="T47" fmla="*/ 932067 h 114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1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300"/>
                    <a:pt x="1057" y="243"/>
                  </a:cubicBezTo>
                  <a:cubicBezTo>
                    <a:pt x="1127" y="147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9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70"/>
                    <a:pt x="745" y="970"/>
                    <a:pt x="745" y="970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130" name="Freeform 7"/>
            <p:cNvSpPr>
              <a:spLocks/>
            </p:cNvSpPr>
            <p:nvPr/>
          </p:nvSpPr>
          <p:spPr bwMode="auto">
            <a:xfrm rot="8100000">
              <a:off x="3234070" y="1805275"/>
              <a:ext cx="1624012" cy="1624013"/>
            </a:xfrm>
            <a:custGeom>
              <a:avLst/>
              <a:gdLst>
                <a:gd name="T0" fmla="*/ 1156558 w 1143"/>
                <a:gd name="T1" fmla="*/ 932067 h 1143"/>
                <a:gd name="T2" fmla="*/ 1230441 w 1143"/>
                <a:gd name="T3" fmla="*/ 1109671 h 1143"/>
                <a:gd name="T4" fmla="*/ 1376787 w 1143"/>
                <a:gd name="T5" fmla="*/ 1058521 h 1143"/>
                <a:gd name="T6" fmla="*/ 1624012 w 1143"/>
                <a:gd name="T7" fmla="*/ 812717 h 1143"/>
                <a:gd name="T8" fmla="*/ 1375366 w 1143"/>
                <a:gd name="T9" fmla="*/ 564071 h 1143"/>
                <a:gd name="T10" fmla="*/ 1324216 w 1143"/>
                <a:gd name="T11" fmla="*/ 417725 h 1143"/>
                <a:gd name="T12" fmla="*/ 1501820 w 1143"/>
                <a:gd name="T13" fmla="*/ 345263 h 1143"/>
                <a:gd name="T14" fmla="*/ 1273066 w 1143"/>
                <a:gd name="T15" fmla="*/ 117929 h 1143"/>
                <a:gd name="T16" fmla="*/ 1200604 w 1143"/>
                <a:gd name="T17" fmla="*/ 294113 h 1143"/>
                <a:gd name="T18" fmla="*/ 1055679 w 1143"/>
                <a:gd name="T19" fmla="*/ 244383 h 1143"/>
                <a:gd name="T20" fmla="*/ 811296 w 1143"/>
                <a:gd name="T21" fmla="*/ 0 h 1143"/>
                <a:gd name="T22" fmla="*/ 0 w 1143"/>
                <a:gd name="T23" fmla="*/ 812717 h 1143"/>
                <a:gd name="T24" fmla="*/ 261433 w 1143"/>
                <a:gd name="T25" fmla="*/ 1072729 h 1143"/>
                <a:gd name="T26" fmla="*/ 322529 w 1143"/>
                <a:gd name="T27" fmla="*/ 1133825 h 1143"/>
                <a:gd name="T28" fmla="*/ 545600 w 1143"/>
                <a:gd name="T29" fmla="*/ 1358317 h 1143"/>
                <a:gd name="T30" fmla="*/ 562650 w 1143"/>
                <a:gd name="T31" fmla="*/ 1376788 h 1143"/>
                <a:gd name="T32" fmla="*/ 811296 w 1143"/>
                <a:gd name="T33" fmla="*/ 1624013 h 1143"/>
                <a:gd name="T34" fmla="*/ 811296 w 1143"/>
                <a:gd name="T35" fmla="*/ 1624013 h 1143"/>
                <a:gd name="T36" fmla="*/ 1058521 w 1143"/>
                <a:gd name="T37" fmla="*/ 1378209 h 1143"/>
                <a:gd name="T38" fmla="*/ 1086937 w 1143"/>
                <a:gd name="T39" fmla="*/ 1348371 h 1143"/>
                <a:gd name="T40" fmla="*/ 1085516 w 1143"/>
                <a:gd name="T41" fmla="*/ 1348371 h 1143"/>
                <a:gd name="T42" fmla="*/ 1108250 w 1143"/>
                <a:gd name="T43" fmla="*/ 1231863 h 1143"/>
                <a:gd name="T44" fmla="*/ 930646 w 1143"/>
                <a:gd name="T45" fmla="*/ 1157980 h 1143"/>
                <a:gd name="T46" fmla="*/ 1156558 w 1143"/>
                <a:gd name="T47" fmla="*/ 932067 h 114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1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300"/>
                    <a:pt x="1057" y="243"/>
                  </a:cubicBezTo>
                  <a:cubicBezTo>
                    <a:pt x="1127" y="147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9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70"/>
                    <a:pt x="745" y="970"/>
                    <a:pt x="745" y="970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131" name="Freeform 6"/>
            <p:cNvSpPr>
              <a:spLocks/>
            </p:cNvSpPr>
            <p:nvPr/>
          </p:nvSpPr>
          <p:spPr bwMode="auto">
            <a:xfrm rot="18900000">
              <a:off x="2143457" y="1867188"/>
              <a:ext cx="1508125" cy="1509712"/>
            </a:xfrm>
            <a:custGeom>
              <a:avLst/>
              <a:gdLst>
                <a:gd name="T0" fmla="*/ 536790 w 1062"/>
                <a:gd name="T1" fmla="*/ 1290790 h 1062"/>
                <a:gd name="T2" fmla="*/ 475727 w 1062"/>
                <a:gd name="T3" fmla="*/ 1211181 h 1062"/>
                <a:gd name="T4" fmla="*/ 528270 w 1062"/>
                <a:gd name="T5" fmla="*/ 1201230 h 1062"/>
                <a:gd name="T6" fmla="*/ 667438 w 1062"/>
                <a:gd name="T7" fmla="*/ 1124465 h 1062"/>
                <a:gd name="T8" fmla="*/ 640456 w 1062"/>
                <a:gd name="T9" fmla="*/ 868582 h 1062"/>
                <a:gd name="T10" fmla="*/ 384842 w 1062"/>
                <a:gd name="T11" fmla="*/ 841572 h 1062"/>
                <a:gd name="T12" fmla="*/ 308157 w 1062"/>
                <a:gd name="T13" fmla="*/ 980886 h 1062"/>
                <a:gd name="T14" fmla="*/ 298217 w 1062"/>
                <a:gd name="T15" fmla="*/ 1033485 h 1062"/>
                <a:gd name="T16" fmla="*/ 245674 w 1062"/>
                <a:gd name="T17" fmla="*/ 999367 h 1062"/>
                <a:gd name="T18" fmla="*/ 232893 w 1062"/>
                <a:gd name="T19" fmla="*/ 986573 h 1062"/>
                <a:gd name="T20" fmla="*/ 0 w 1062"/>
                <a:gd name="T21" fmla="*/ 754856 h 1062"/>
                <a:gd name="T22" fmla="*/ 220112 w 1062"/>
                <a:gd name="T23" fmla="*/ 534512 h 1062"/>
                <a:gd name="T24" fmla="*/ 237153 w 1062"/>
                <a:gd name="T25" fmla="*/ 518875 h 1062"/>
                <a:gd name="T26" fmla="*/ 237153 w 1062"/>
                <a:gd name="T27" fmla="*/ 518875 h 1062"/>
                <a:gd name="T28" fmla="*/ 755483 w 1062"/>
                <a:gd name="T29" fmla="*/ 0 h 1062"/>
                <a:gd name="T30" fmla="*/ 1508125 w 1062"/>
                <a:gd name="T31" fmla="*/ 754856 h 1062"/>
                <a:gd name="T32" fmla="*/ 1293693 w 1062"/>
                <a:gd name="T33" fmla="*/ 969514 h 1062"/>
                <a:gd name="T34" fmla="*/ 1217009 w 1062"/>
                <a:gd name="T35" fmla="*/ 1070446 h 1062"/>
                <a:gd name="T36" fmla="*/ 1228369 w 1062"/>
                <a:gd name="T37" fmla="*/ 1164269 h 1062"/>
                <a:gd name="T38" fmla="*/ 1258191 w 1062"/>
                <a:gd name="T39" fmla="*/ 1182750 h 1062"/>
                <a:gd name="T40" fmla="*/ 1334875 w 1062"/>
                <a:gd name="T41" fmla="*/ 1198387 h 1062"/>
                <a:gd name="T42" fmla="*/ 1400199 w 1062"/>
                <a:gd name="T43" fmla="*/ 1222554 h 1062"/>
                <a:gd name="T44" fmla="*/ 1415820 w 1062"/>
                <a:gd name="T45" fmla="*/ 1241034 h 1062"/>
                <a:gd name="T46" fmla="*/ 1394519 w 1062"/>
                <a:gd name="T47" fmla="*/ 1391721 h 1062"/>
                <a:gd name="T48" fmla="*/ 1245410 w 1062"/>
                <a:gd name="T49" fmla="*/ 1411623 h 1062"/>
                <a:gd name="T50" fmla="*/ 1226949 w 1062"/>
                <a:gd name="T51" fmla="*/ 1395986 h 1062"/>
                <a:gd name="T52" fmla="*/ 1202808 w 1062"/>
                <a:gd name="T53" fmla="*/ 1330594 h 1062"/>
                <a:gd name="T54" fmla="*/ 1187187 w 1062"/>
                <a:gd name="T55" fmla="*/ 1253829 h 1062"/>
                <a:gd name="T56" fmla="*/ 1167306 w 1062"/>
                <a:gd name="T57" fmla="*/ 1223976 h 1062"/>
                <a:gd name="T58" fmla="*/ 974175 w 1062"/>
                <a:gd name="T59" fmla="*/ 1289368 h 1062"/>
                <a:gd name="T60" fmla="*/ 754063 w 1062"/>
                <a:gd name="T61" fmla="*/ 1509712 h 1062"/>
                <a:gd name="T62" fmla="*/ 536790 w 1062"/>
                <a:gd name="T63" fmla="*/ 1290790 h 10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132" name="Freeform 6"/>
            <p:cNvSpPr>
              <a:spLocks/>
            </p:cNvSpPr>
            <p:nvPr/>
          </p:nvSpPr>
          <p:spPr bwMode="auto">
            <a:xfrm rot="8100000">
              <a:off x="3291220" y="3007013"/>
              <a:ext cx="1509712" cy="1508125"/>
            </a:xfrm>
            <a:custGeom>
              <a:avLst/>
              <a:gdLst>
                <a:gd name="T0" fmla="*/ 537355 w 1062"/>
                <a:gd name="T1" fmla="*/ 1289433 h 1062"/>
                <a:gd name="T2" fmla="*/ 476227 w 1062"/>
                <a:gd name="T3" fmla="*/ 1209908 h 1062"/>
                <a:gd name="T4" fmla="*/ 528826 w 1062"/>
                <a:gd name="T5" fmla="*/ 1199968 h 1062"/>
                <a:gd name="T6" fmla="*/ 668140 w 1062"/>
                <a:gd name="T7" fmla="*/ 1123283 h 1062"/>
                <a:gd name="T8" fmla="*/ 641130 w 1062"/>
                <a:gd name="T9" fmla="*/ 867669 h 1062"/>
                <a:gd name="T10" fmla="*/ 385247 w 1062"/>
                <a:gd name="T11" fmla="*/ 840687 h 1062"/>
                <a:gd name="T12" fmla="*/ 308482 w 1062"/>
                <a:gd name="T13" fmla="*/ 979855 h 1062"/>
                <a:gd name="T14" fmla="*/ 298531 w 1062"/>
                <a:gd name="T15" fmla="*/ 1032398 h 1062"/>
                <a:gd name="T16" fmla="*/ 245932 w 1062"/>
                <a:gd name="T17" fmla="*/ 998316 h 1062"/>
                <a:gd name="T18" fmla="*/ 233138 w 1062"/>
                <a:gd name="T19" fmla="*/ 985536 h 1062"/>
                <a:gd name="T20" fmla="*/ 0 w 1062"/>
                <a:gd name="T21" fmla="*/ 754063 h 1062"/>
                <a:gd name="T22" fmla="*/ 220344 w 1062"/>
                <a:gd name="T23" fmla="*/ 533950 h 1062"/>
                <a:gd name="T24" fmla="*/ 237403 w 1062"/>
                <a:gd name="T25" fmla="*/ 518329 h 1062"/>
                <a:gd name="T26" fmla="*/ 237403 w 1062"/>
                <a:gd name="T27" fmla="*/ 518329 h 1062"/>
                <a:gd name="T28" fmla="*/ 756278 w 1062"/>
                <a:gd name="T29" fmla="*/ 0 h 1062"/>
                <a:gd name="T30" fmla="*/ 1509712 w 1062"/>
                <a:gd name="T31" fmla="*/ 754063 h 1062"/>
                <a:gd name="T32" fmla="*/ 1295054 w 1062"/>
                <a:gd name="T33" fmla="*/ 968495 h 1062"/>
                <a:gd name="T34" fmla="*/ 1218289 w 1062"/>
                <a:gd name="T35" fmla="*/ 1069320 h 1062"/>
                <a:gd name="T36" fmla="*/ 1229662 w 1062"/>
                <a:gd name="T37" fmla="*/ 1163046 h 1062"/>
                <a:gd name="T38" fmla="*/ 1259515 w 1062"/>
                <a:gd name="T39" fmla="*/ 1181507 h 1062"/>
                <a:gd name="T40" fmla="*/ 1336280 w 1062"/>
                <a:gd name="T41" fmla="*/ 1197127 h 1062"/>
                <a:gd name="T42" fmla="*/ 1401672 w 1062"/>
                <a:gd name="T43" fmla="*/ 1221269 h 1062"/>
                <a:gd name="T44" fmla="*/ 1417310 w 1062"/>
                <a:gd name="T45" fmla="*/ 1239730 h 1062"/>
                <a:gd name="T46" fmla="*/ 1395986 w 1062"/>
                <a:gd name="T47" fmla="*/ 1390258 h 1062"/>
                <a:gd name="T48" fmla="*/ 1246721 w 1062"/>
                <a:gd name="T49" fmla="*/ 1410139 h 1062"/>
                <a:gd name="T50" fmla="*/ 1228240 w 1062"/>
                <a:gd name="T51" fmla="*/ 1394519 h 1062"/>
                <a:gd name="T52" fmla="*/ 1204074 w 1062"/>
                <a:gd name="T53" fmla="*/ 1329195 h 1062"/>
                <a:gd name="T54" fmla="*/ 1188436 w 1062"/>
                <a:gd name="T55" fmla="*/ 1252511 h 1062"/>
                <a:gd name="T56" fmla="*/ 1168534 w 1062"/>
                <a:gd name="T57" fmla="*/ 1222689 h 1062"/>
                <a:gd name="T58" fmla="*/ 975200 w 1062"/>
                <a:gd name="T59" fmla="*/ 1288013 h 1062"/>
                <a:gd name="T60" fmla="*/ 754856 w 1062"/>
                <a:gd name="T61" fmla="*/ 1508125 h 1062"/>
                <a:gd name="T62" fmla="*/ 537355 w 1062"/>
                <a:gd name="T63" fmla="*/ 1289433 h 10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9000" y="1802246"/>
            <a:ext cx="103759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-114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实事求是</a:t>
            </a:r>
            <a:endParaRPr sz="21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7082" y="3388404"/>
            <a:ext cx="103759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-1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有话直说</a:t>
            </a:r>
            <a:endParaRPr sz="21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6600" y="4657137"/>
            <a:ext cx="103759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-1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敢于追问</a:t>
            </a:r>
            <a:endParaRPr sz="21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44404" y="3055664"/>
            <a:ext cx="103759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-11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集思广益</a:t>
            </a:r>
            <a:endParaRPr sz="21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/>
        </p:nvSpPr>
        <p:spPr>
          <a:xfrm>
            <a:off x="1427480" y="2489200"/>
            <a:ext cx="2209800" cy="1676400"/>
          </a:xfrm>
          <a:prstGeom prst="hexagon">
            <a:avLst/>
          </a:prstGeom>
          <a:solidFill>
            <a:srgbClr val="AF935C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what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主题怎么选？</a:t>
            </a:r>
          </a:p>
        </p:txBody>
      </p:sp>
      <p:sp>
        <p:nvSpPr>
          <p:cNvPr id="7" name="六边形 6"/>
          <p:cNvSpPr/>
          <p:nvPr/>
        </p:nvSpPr>
        <p:spPr>
          <a:xfrm>
            <a:off x="3733800" y="1539240"/>
            <a:ext cx="2209800" cy="1676400"/>
          </a:xfrm>
          <a:prstGeom prst="hexagon">
            <a:avLst/>
          </a:prstGeom>
          <a:solidFill>
            <a:srgbClr val="A6753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who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什么人参加？</a:t>
            </a:r>
          </a:p>
        </p:txBody>
      </p:sp>
      <p:sp>
        <p:nvSpPr>
          <p:cNvPr id="8" name="六边形 7"/>
          <p:cNvSpPr/>
          <p:nvPr/>
        </p:nvSpPr>
        <p:spPr>
          <a:xfrm>
            <a:off x="3733800" y="3505200"/>
            <a:ext cx="2209800" cy="1676400"/>
          </a:xfrm>
          <a:prstGeom prst="hexagon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when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什么时间？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多长时间？</a:t>
            </a:r>
          </a:p>
        </p:txBody>
      </p:sp>
      <p:sp>
        <p:nvSpPr>
          <p:cNvPr id="9" name="六边形 8"/>
          <p:cNvSpPr/>
          <p:nvPr/>
        </p:nvSpPr>
        <p:spPr>
          <a:xfrm>
            <a:off x="6040120" y="2489200"/>
            <a:ext cx="2209800" cy="1676400"/>
          </a:xfrm>
          <a:prstGeom prst="hexagon">
            <a:avLst/>
          </a:prstGeom>
          <a:solidFill>
            <a:srgbClr val="AF935C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how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什么形式？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议程如何？</a:t>
            </a:r>
          </a:p>
        </p:txBody>
      </p:sp>
      <p:sp>
        <p:nvSpPr>
          <p:cNvPr id="11" name="六边形 10"/>
          <p:cNvSpPr/>
          <p:nvPr/>
        </p:nvSpPr>
        <p:spPr>
          <a:xfrm>
            <a:off x="8077200" y="1651000"/>
            <a:ext cx="2209800" cy="1676400"/>
          </a:xfrm>
          <a:prstGeom prst="hexagon">
            <a:avLst/>
          </a:prstGeom>
          <a:solidFill>
            <a:srgbClr val="A6753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why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预期目标与产出？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zh-CN" b="1" spc="-50" dirty="0">
                <a:solidFill>
                  <a:srgbClr val="AF935C"/>
                </a:solidFill>
                <a:ea typeface="微软雅黑" panose="020B0503020204020204" charset="-122"/>
              </a:rPr>
              <a:t>复盘设计要点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743200" y="496204"/>
            <a:ext cx="91059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78935" y="1219200"/>
            <a:ext cx="4785360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8580" y="1906778"/>
            <a:ext cx="120523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1.</a:t>
            </a:r>
            <a:r>
              <a:rPr sz="1800" spc="-1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回顾目标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18682" y="1893698"/>
            <a:ext cx="120523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2.</a:t>
            </a:r>
            <a:r>
              <a:rPr sz="1800" spc="-9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对比结果</a:t>
            </a:r>
            <a:endParaRPr sz="1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8809" y="2947670"/>
            <a:ext cx="126365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3.</a:t>
            </a:r>
            <a:r>
              <a:rPr sz="1800" spc="37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叙述过程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8005" y="4113277"/>
            <a:ext cx="126365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4.</a:t>
            </a:r>
            <a:r>
              <a:rPr sz="1800" spc="35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剖析自我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39434" y="4939539"/>
            <a:ext cx="120650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5.</a:t>
            </a:r>
            <a:r>
              <a:rPr sz="1800" spc="-9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集思广益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5928" y="4940174"/>
            <a:ext cx="120523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6.</a:t>
            </a:r>
            <a:r>
              <a:rPr sz="1800" spc="-1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学习心得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0179" y="4127627"/>
            <a:ext cx="120523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7.</a:t>
            </a:r>
            <a:r>
              <a:rPr sz="1800" spc="-1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校准目标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06139" y="2925445"/>
            <a:ext cx="126301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8 .</a:t>
            </a:r>
            <a:r>
              <a:rPr sz="1800" spc="-9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Arial Rounded MT Bold" panose="020F07040305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行动计划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349" y="2575433"/>
            <a:ext cx="2496820" cy="829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</a:t>
            </a:r>
            <a:r>
              <a:rPr sz="1400" b="1" spc="-8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行动计划</a:t>
            </a:r>
            <a:r>
              <a:rPr sz="1400" b="1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行动计划有责任人和完成时间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明确谁来跟进和验证复盘效果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3917" y="3939414"/>
            <a:ext cx="2672080" cy="829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校准目标：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检验原来目标的正确性和准确性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是否需要对目标进行调整和修正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1900" y="5139182"/>
            <a:ext cx="2318385" cy="829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.学习心得：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学到了什么？有哪些收获？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4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哪些经验可以分享给他人？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3904" y="1332484"/>
            <a:ext cx="1062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.回顾目标：</a:t>
            </a:r>
            <a:endParaRPr sz="1400" dirty="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3904" y="1652525"/>
            <a:ext cx="1964055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当初的目的是什么？</a:t>
            </a:r>
            <a:endParaRPr sz="1400" dirty="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要达成的结果是什么？</a:t>
            </a:r>
            <a:endParaRPr sz="1400" dirty="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08897" y="5091939"/>
            <a:ext cx="1787525" cy="86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集思广益：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有效倾听，坦诚表达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2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敢于质疑，寻根问底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67115" y="3914776"/>
            <a:ext cx="2318385" cy="82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剖析自我：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成功要多看客观因素和外因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失败要多看主观因素和内因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21394" y="2541906"/>
            <a:ext cx="10718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叙述过程：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21394" y="2825751"/>
            <a:ext cx="2848610" cy="546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找出对结果有重大影响的关键事件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spc="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或依时间顺序还原事件，注重事实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92439" y="1369061"/>
            <a:ext cx="2141220" cy="82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.对比结果：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与原来目标比较好的方面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• </a:t>
            </a:r>
            <a:r>
              <a:rPr sz="14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 </a:t>
            </a:r>
            <a:r>
              <a:rPr sz="1400" spc="-1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与原来目标比存在的差距</a:t>
            </a:r>
            <a:endParaRPr sz="140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17564" y="3046074"/>
            <a:ext cx="1359409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-10" dirty="0">
                <a:solidFill>
                  <a:srgbClr val="A675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复盘</a:t>
            </a:r>
            <a:endParaRPr sz="2800" dirty="0">
              <a:solidFill>
                <a:srgbClr val="A6753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540" algn="ctr">
              <a:lnSpc>
                <a:spcPct val="100000"/>
              </a:lnSpc>
              <a:spcBef>
                <a:spcPts val="1200"/>
              </a:spcBef>
            </a:pPr>
            <a:r>
              <a:rPr sz="2800" b="1" spc="-15" dirty="0">
                <a:solidFill>
                  <a:srgbClr val="A675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八步法</a:t>
            </a:r>
            <a:endParaRPr sz="2800" dirty="0">
              <a:solidFill>
                <a:srgbClr val="A6753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0" dirty="0">
                <a:solidFill>
                  <a:srgbClr val="AF935C"/>
                </a:solidFill>
                <a:ea typeface="微软雅黑" panose="020B0503020204020204" charset="-122"/>
              </a:rPr>
              <a:t>复</a:t>
            </a:r>
            <a:r>
              <a:rPr lang="zh-CN" altLang="en-US" b="1" spc="-45" dirty="0">
                <a:solidFill>
                  <a:srgbClr val="AF935C"/>
                </a:solidFill>
                <a:ea typeface="微软雅黑" panose="020B0503020204020204" charset="-122"/>
              </a:rPr>
              <a:t>盘具体步骤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124200" y="496204"/>
            <a:ext cx="87249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47800" y="1752600"/>
            <a:ext cx="2009139" cy="481965"/>
          </a:xfrm>
          <a:custGeom>
            <a:avLst/>
            <a:gdLst/>
            <a:ahLst/>
            <a:cxnLst/>
            <a:rect l="l" t="t" r="r" b="b"/>
            <a:pathLst>
              <a:path w="2009139" h="481964">
                <a:moveTo>
                  <a:pt x="1928367" y="0"/>
                </a:moveTo>
                <a:lnTo>
                  <a:pt x="80264" y="0"/>
                </a:lnTo>
                <a:lnTo>
                  <a:pt x="49023" y="6308"/>
                </a:lnTo>
                <a:lnTo>
                  <a:pt x="23510" y="23510"/>
                </a:lnTo>
                <a:lnTo>
                  <a:pt x="6308" y="49023"/>
                </a:lnTo>
                <a:lnTo>
                  <a:pt x="0" y="80263"/>
                </a:lnTo>
                <a:lnTo>
                  <a:pt x="0" y="401319"/>
                </a:lnTo>
                <a:lnTo>
                  <a:pt x="6308" y="432560"/>
                </a:lnTo>
                <a:lnTo>
                  <a:pt x="23510" y="458073"/>
                </a:lnTo>
                <a:lnTo>
                  <a:pt x="49023" y="475275"/>
                </a:lnTo>
                <a:lnTo>
                  <a:pt x="80264" y="481584"/>
                </a:lnTo>
                <a:lnTo>
                  <a:pt x="1928367" y="481584"/>
                </a:lnTo>
                <a:lnTo>
                  <a:pt x="1959608" y="475275"/>
                </a:lnTo>
                <a:lnTo>
                  <a:pt x="1985121" y="458073"/>
                </a:lnTo>
                <a:lnTo>
                  <a:pt x="2002323" y="432560"/>
                </a:lnTo>
                <a:lnTo>
                  <a:pt x="2008632" y="401319"/>
                </a:lnTo>
                <a:lnTo>
                  <a:pt x="2008632" y="80263"/>
                </a:lnTo>
                <a:lnTo>
                  <a:pt x="2002323" y="49023"/>
                </a:lnTo>
                <a:lnTo>
                  <a:pt x="1985121" y="23510"/>
                </a:lnTo>
                <a:lnTo>
                  <a:pt x="1959608" y="6308"/>
                </a:lnTo>
                <a:lnTo>
                  <a:pt x="1928367" y="0"/>
                </a:lnTo>
                <a:close/>
              </a:path>
            </a:pathLst>
          </a:custGeom>
          <a:solidFill>
            <a:srgbClr val="AF9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4116323"/>
            <a:ext cx="2009139" cy="481965"/>
          </a:xfrm>
          <a:custGeom>
            <a:avLst/>
            <a:gdLst/>
            <a:ahLst/>
            <a:cxnLst/>
            <a:rect l="l" t="t" r="r" b="b"/>
            <a:pathLst>
              <a:path w="2009139" h="481964">
                <a:moveTo>
                  <a:pt x="1928367" y="0"/>
                </a:moveTo>
                <a:lnTo>
                  <a:pt x="80264" y="0"/>
                </a:lnTo>
                <a:lnTo>
                  <a:pt x="49023" y="6308"/>
                </a:lnTo>
                <a:lnTo>
                  <a:pt x="23510" y="23510"/>
                </a:lnTo>
                <a:lnTo>
                  <a:pt x="6308" y="49023"/>
                </a:lnTo>
                <a:lnTo>
                  <a:pt x="0" y="80263"/>
                </a:lnTo>
                <a:lnTo>
                  <a:pt x="0" y="401319"/>
                </a:lnTo>
                <a:lnTo>
                  <a:pt x="6308" y="432560"/>
                </a:lnTo>
                <a:lnTo>
                  <a:pt x="23510" y="458073"/>
                </a:lnTo>
                <a:lnTo>
                  <a:pt x="49023" y="475275"/>
                </a:lnTo>
                <a:lnTo>
                  <a:pt x="80264" y="481583"/>
                </a:lnTo>
                <a:lnTo>
                  <a:pt x="1928367" y="481583"/>
                </a:lnTo>
                <a:lnTo>
                  <a:pt x="1959608" y="475275"/>
                </a:lnTo>
                <a:lnTo>
                  <a:pt x="1985121" y="458073"/>
                </a:lnTo>
                <a:lnTo>
                  <a:pt x="2002323" y="432560"/>
                </a:lnTo>
                <a:lnTo>
                  <a:pt x="2008632" y="401319"/>
                </a:lnTo>
                <a:lnTo>
                  <a:pt x="2008632" y="80263"/>
                </a:lnTo>
                <a:lnTo>
                  <a:pt x="2002323" y="49023"/>
                </a:lnTo>
                <a:lnTo>
                  <a:pt x="1985121" y="23510"/>
                </a:lnTo>
                <a:lnTo>
                  <a:pt x="1959608" y="6308"/>
                </a:lnTo>
                <a:lnTo>
                  <a:pt x="1928367" y="0"/>
                </a:lnTo>
                <a:close/>
              </a:path>
            </a:pathLst>
          </a:custGeom>
          <a:solidFill>
            <a:srgbClr val="AF9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91284" y="1828800"/>
            <a:ext cx="8354695" cy="335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三个难点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336550">
              <a:lnSpc>
                <a:spcPct val="100000"/>
              </a:lnSpc>
              <a:spcBef>
                <a:spcPts val="5"/>
              </a:spcBef>
              <a:tabLst>
                <a:tab pos="681355" algn="l"/>
              </a:tabLst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	</a:t>
            </a: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文化：坦诚互相、有话直说、批评与自我批评。</a:t>
            </a:r>
          </a:p>
          <a:p>
            <a:pPr marL="336550">
              <a:lnSpc>
                <a:spcPct val="100000"/>
              </a:lnSpc>
              <a:spcBef>
                <a:spcPts val="1080"/>
              </a:spcBef>
              <a:tabLst>
                <a:tab pos="681355" algn="l"/>
              </a:tabLst>
            </a:pP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	</a:t>
            </a: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领导：心态开放、以身作则、自信与实事求是。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36550">
              <a:lnSpc>
                <a:spcPct val="100000"/>
              </a:lnSpc>
              <a:spcBef>
                <a:spcPts val="1080"/>
              </a:spcBef>
              <a:tabLst>
                <a:tab pos="681355" algn="l"/>
              </a:tabLst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	坚持：持之以恒、成为日常工作和学习的习惯。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8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一个痛点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340360">
              <a:lnSpc>
                <a:spcPct val="100000"/>
              </a:lnSpc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能力：抓住事物本质的能力、工作经验、专业度等都会影响复盘的效果和质量。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19100" y="276493"/>
            <a:ext cx="5981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复盘的三个难点和一个痛点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4800600" y="496204"/>
            <a:ext cx="70485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513952"/>
              </p:ext>
            </p:extLst>
          </p:nvPr>
        </p:nvGraphicFramePr>
        <p:xfrm>
          <a:off x="914400" y="1600200"/>
          <a:ext cx="10245396" cy="3988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442"/>
                <a:gridCol w="8606954"/>
              </a:tblGrid>
              <a:tr h="580281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lang="zh-CN" altLang="en-US" sz="2200" b="1" spc="20" dirty="0" smtClean="0">
                          <a:solidFill>
                            <a:srgbClr val="AF935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关键词</a:t>
                      </a:r>
                      <a:endParaRPr lang="zh-CN" altLang="en-US" sz="2200" dirty="0">
                        <a:solidFill>
                          <a:srgbClr val="AF935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spc="20" dirty="0" smtClean="0">
                          <a:solidFill>
                            <a:srgbClr val="AF935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具体内容</a:t>
                      </a:r>
                      <a:endParaRPr lang="zh-CN" altLang="en-US" sz="2200" dirty="0" smtClean="0">
                        <a:solidFill>
                          <a:srgbClr val="AF935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marL="6223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总 结</a:t>
                      </a:r>
                      <a:endParaRPr lang="zh-CN" altLang="en-US" sz="1800" b="1" dirty="0" smtClean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700" b="1" dirty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恰当时间准确总结已陈述内容；决策或行动事项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回</a:t>
                      </a:r>
                      <a:r>
                        <a:rPr lang="en-US"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 </a:t>
                      </a: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顾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700" b="1" dirty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“停车场”内容，并制定处理这些问题的后续行动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澄</a:t>
                      </a:r>
                      <a:r>
                        <a:rPr lang="en-US"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 </a:t>
                      </a: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清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00" b="1" dirty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接下来的步骤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实</a:t>
                      </a:r>
                      <a:r>
                        <a:rPr lang="en-US"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 </a:t>
                      </a: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施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700" b="1" spc="-5" dirty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围圈结束总结或离场调研</a:t>
                      </a:r>
                      <a:endParaRPr sz="1700" b="1" dirty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感</a:t>
                      </a:r>
                      <a:r>
                        <a:rPr lang="en-US"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 </a:t>
                      </a:r>
                      <a:r>
                        <a:rPr sz="1800" b="1" spc="20" dirty="0" smtClean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谢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00" b="1" spc="-5" dirty="0">
                          <a:solidFill>
                            <a:srgbClr val="80808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每位参与者的贡献</a:t>
                      </a:r>
                      <a:endParaRPr sz="1700" b="1" dirty="0">
                        <a:solidFill>
                          <a:srgbClr val="80808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总结跟进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057400" y="457200"/>
            <a:ext cx="9791700" cy="39004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" y="895707"/>
            <a:ext cx="5562600" cy="5498592"/>
          </a:xfrm>
          <a:prstGeom prst="rect">
            <a:avLst/>
          </a:prstGeom>
          <a:blipFill>
            <a:blip r:embed="rId2" cstate="print"/>
            <a:srcRect/>
            <a:stretch>
              <a:fillRect l="-274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855065" y="1582778"/>
            <a:ext cx="4157345" cy="479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15" dirty="0">
                <a:solidFill>
                  <a:srgbClr val="05254B"/>
                </a:solidFill>
              </a:rPr>
              <a:t>RESULT：组织/个人的转变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05254B"/>
                </a:solidFill>
              </a:rPr>
              <a:t>DOING：了解需求+设计流程+现场引导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 dirty="0">
              <a:latin typeface="Times New Roman" panose="02020603050405020304"/>
              <a:cs typeface="Times New Roman" panose="02020603050405020304"/>
            </a:endParaRPr>
          </a:p>
          <a:p>
            <a:pPr marL="2540" algn="ctr">
              <a:lnSpc>
                <a:spcPct val="100000"/>
              </a:lnSpc>
            </a:pPr>
            <a:r>
              <a:rPr spc="-5" dirty="0"/>
              <a:t>KNOWING：知识、经验、工具、能力</a:t>
            </a:r>
          </a:p>
          <a:p>
            <a:pPr marL="1572260">
              <a:lnSpc>
                <a:spcPct val="100000"/>
              </a:lnSpc>
              <a:spcBef>
                <a:spcPts val="930"/>
              </a:spcBef>
              <a:tabLst>
                <a:tab pos="1858645" algn="l"/>
              </a:tabLst>
            </a:pPr>
            <a:r>
              <a:rPr b="0" spc="-5" dirty="0">
                <a:latin typeface="Arial" panose="020B0604020202020204"/>
                <a:cs typeface="Arial" panose="020B0604020202020204"/>
              </a:rPr>
              <a:t>•	</a:t>
            </a:r>
            <a:r>
              <a:rPr dirty="0"/>
              <a:t>应用领域的知识</a:t>
            </a:r>
          </a:p>
          <a:p>
            <a:pPr marL="1572260">
              <a:lnSpc>
                <a:spcPct val="100000"/>
              </a:lnSpc>
              <a:spcBef>
                <a:spcPts val="1080"/>
              </a:spcBef>
              <a:tabLst>
                <a:tab pos="1858645" algn="l"/>
              </a:tabLst>
            </a:pPr>
            <a:r>
              <a:rPr b="0" dirty="0">
                <a:latin typeface="Arial" panose="020B0604020202020204"/>
                <a:cs typeface="Arial" panose="020B0604020202020204"/>
              </a:rPr>
              <a:t>•	</a:t>
            </a:r>
            <a:r>
              <a:rPr spc="-5" dirty="0"/>
              <a:t>引导技术</a:t>
            </a:r>
          </a:p>
          <a:p>
            <a:pPr marL="1572260">
              <a:lnSpc>
                <a:spcPct val="100000"/>
              </a:lnSpc>
              <a:spcBef>
                <a:spcPts val="1080"/>
              </a:spcBef>
              <a:tabLst>
                <a:tab pos="1858645" algn="l"/>
              </a:tabLst>
            </a:pPr>
            <a:r>
              <a:rPr b="0" spc="-5" dirty="0">
                <a:latin typeface="Arial" panose="020B0604020202020204"/>
                <a:cs typeface="Arial" panose="020B0604020202020204"/>
              </a:rPr>
              <a:t>•	</a:t>
            </a:r>
            <a:r>
              <a:rPr dirty="0"/>
              <a:t>应用模型</a:t>
            </a:r>
          </a:p>
          <a:p>
            <a:pPr marL="1572260">
              <a:lnSpc>
                <a:spcPct val="100000"/>
              </a:lnSpc>
              <a:spcBef>
                <a:spcPts val="1080"/>
              </a:spcBef>
              <a:tabLst>
                <a:tab pos="1858645" algn="l"/>
              </a:tabLst>
            </a:pPr>
            <a:r>
              <a:rPr b="0" dirty="0">
                <a:latin typeface="Arial" panose="020B0604020202020204"/>
                <a:cs typeface="Arial" panose="020B0604020202020204"/>
              </a:rPr>
              <a:t>•	</a:t>
            </a:r>
            <a:r>
              <a:rPr spc="-5" dirty="0"/>
              <a:t>结构化工具</a:t>
            </a:r>
          </a:p>
          <a:p>
            <a:pPr marL="1572260">
              <a:lnSpc>
                <a:spcPct val="100000"/>
              </a:lnSpc>
              <a:spcBef>
                <a:spcPts val="1080"/>
              </a:spcBef>
              <a:tabLst>
                <a:tab pos="1858645" algn="l"/>
              </a:tabLst>
            </a:pPr>
            <a:r>
              <a:rPr b="0" spc="-5" dirty="0">
                <a:latin typeface="Arial" panose="020B0604020202020204"/>
                <a:cs typeface="Arial" panose="020B0604020202020204"/>
              </a:rPr>
              <a:t>•	</a:t>
            </a:r>
            <a:r>
              <a:rPr dirty="0"/>
              <a:t>参与形式</a:t>
            </a:r>
          </a:p>
          <a:p>
            <a:pPr marL="1572260">
              <a:lnSpc>
                <a:spcPct val="100000"/>
              </a:lnSpc>
              <a:spcBef>
                <a:spcPts val="1080"/>
              </a:spcBef>
              <a:tabLst>
                <a:tab pos="1858645" algn="l"/>
              </a:tabLst>
            </a:pPr>
            <a:r>
              <a:rPr b="0" spc="-5" dirty="0">
                <a:latin typeface="Arial" panose="020B0604020202020204"/>
                <a:cs typeface="Arial" panose="020B0604020202020204"/>
              </a:rPr>
              <a:t>•	</a:t>
            </a:r>
            <a:r>
              <a:rPr dirty="0"/>
              <a:t>核心能力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/>
          </a:p>
          <a:p>
            <a:pPr marL="441325" algn="ctr">
              <a:lnSpc>
                <a:spcPct val="100000"/>
              </a:lnSpc>
            </a:pPr>
            <a:r>
              <a:rPr spc="-5" dirty="0"/>
              <a:t>BEING：心态、信念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50863" y="1761341"/>
            <a:ext cx="5943600" cy="306493"/>
          </a:xfrm>
          <a:prstGeom prst="rect">
            <a:avLst/>
          </a:prstGeom>
          <a:solidFill>
            <a:srgbClr val="ECEBEB"/>
          </a:solidFill>
          <a:ln w="18288">
            <a:solidFill>
              <a:srgbClr val="DBDBDB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230"/>
              </a:spcBef>
            </a:pP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譬如组织发展、市场营销、产品开发、培训、咨询、教练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50863" y="2300836"/>
            <a:ext cx="5943600" cy="583492"/>
          </a:xfrm>
          <a:prstGeom prst="rect">
            <a:avLst/>
          </a:prstGeom>
          <a:solidFill>
            <a:srgbClr val="ECEBEB"/>
          </a:solidFill>
          <a:ln w="18288">
            <a:solidFill>
              <a:srgbClr val="DBDBDB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2550" marR="119380">
              <a:lnSpc>
                <a:spcPct val="100000"/>
              </a:lnSpc>
              <a:spcBef>
                <a:spcPts val="230"/>
              </a:spcBef>
            </a:pP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焦点讨论法、团队共创、开放空间技术、世界咖啡、深度  会谈、欣赏试探询</a:t>
            </a:r>
          </a:p>
        </p:txBody>
      </p:sp>
      <p:sp>
        <p:nvSpPr>
          <p:cNvPr id="7" name="object 7"/>
          <p:cNvSpPr/>
          <p:nvPr/>
        </p:nvSpPr>
        <p:spPr>
          <a:xfrm>
            <a:off x="6147815" y="3026260"/>
            <a:ext cx="5946775" cy="646430"/>
          </a:xfrm>
          <a:custGeom>
            <a:avLst/>
            <a:gdLst/>
            <a:ahLst/>
            <a:cxnLst/>
            <a:rect l="l" t="t" r="r" b="b"/>
            <a:pathLst>
              <a:path w="5946775" h="646429">
                <a:moveTo>
                  <a:pt x="0" y="646176"/>
                </a:moveTo>
                <a:lnTo>
                  <a:pt x="5946648" y="646176"/>
                </a:lnTo>
                <a:lnTo>
                  <a:pt x="594664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EC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47815" y="3026260"/>
            <a:ext cx="5946775" cy="646430"/>
          </a:xfrm>
          <a:custGeom>
            <a:avLst/>
            <a:gdLst/>
            <a:ahLst/>
            <a:cxnLst/>
            <a:rect l="l" t="t" r="r" b="b"/>
            <a:pathLst>
              <a:path w="5946775" h="646429">
                <a:moveTo>
                  <a:pt x="0" y="646176"/>
                </a:moveTo>
                <a:lnTo>
                  <a:pt x="5946648" y="646176"/>
                </a:lnTo>
                <a:lnTo>
                  <a:pt x="594664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ln w="18288">
            <a:solidFill>
              <a:srgbClr val="DBD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27444" y="3065250"/>
            <a:ext cx="591566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S</a:t>
            </a: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W</a:t>
            </a:r>
            <a:r>
              <a:rPr sz="1800" spc="-1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O</a:t>
            </a: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T、6顶思考帽、生命之</a:t>
            </a:r>
            <a:r>
              <a:rPr sz="1800" spc="2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轮</a:t>
            </a:r>
            <a:r>
              <a:rPr sz="1800" spc="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800" spc="-17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u</a:t>
            </a: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km</a:t>
            </a:r>
            <a:r>
              <a:rPr sz="1800" spc="-1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团队发展模型、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影响/投入表、鱼骨图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7815" y="3791309"/>
            <a:ext cx="5946775" cy="582211"/>
          </a:xfrm>
          <a:prstGeom prst="rect">
            <a:avLst/>
          </a:prstGeom>
          <a:solidFill>
            <a:srgbClr val="ECEBEB"/>
          </a:solidFill>
          <a:ln w="18288">
            <a:solidFill>
              <a:srgbClr val="DBDBDB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头脑风暴、团队列名、立场分析、差距分析、时间画廊、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83185">
              <a:lnSpc>
                <a:spcPct val="100000"/>
              </a:lnSpc>
            </a:pP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需求与给予、利益相关人分析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47815" y="4562453"/>
            <a:ext cx="5946775" cy="861774"/>
          </a:xfrm>
          <a:prstGeom prst="rect">
            <a:avLst/>
          </a:prstGeom>
          <a:solidFill>
            <a:srgbClr val="ECEBEB"/>
          </a:solidFill>
          <a:ln w="18288">
            <a:solidFill>
              <a:srgbClr val="DBDBDB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3185" marR="115570" algn="just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分组讨论、画图、相互访谈、评估打分、个人练习、列出  结论、提供思考框架、团体反思、排序、冥想、戏剧、拼  </a:t>
            </a: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贴、音乐……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44768" y="5568292"/>
            <a:ext cx="5946775" cy="584134"/>
          </a:xfrm>
          <a:prstGeom prst="rect">
            <a:avLst/>
          </a:prstGeom>
          <a:solidFill>
            <a:srgbClr val="ECEBEB"/>
          </a:solidFill>
          <a:ln w="18288">
            <a:solidFill>
              <a:srgbClr val="DBDBDB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83185" marR="285115">
              <a:lnSpc>
                <a:spcPct val="100000"/>
              </a:lnSpc>
              <a:spcBef>
                <a:spcPts val="235"/>
              </a:spcBef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保持中立、积极聆听-提问探询-复述、收集想法-浮现想  法-浮现假设、给予接受反馈、总结跟进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4768" y="984100"/>
            <a:ext cx="5946775" cy="582211"/>
          </a:xfrm>
          <a:prstGeom prst="rect">
            <a:avLst/>
          </a:prstGeom>
          <a:solidFill>
            <a:srgbClr val="ECEBEB"/>
          </a:solidFill>
          <a:ln w="18288">
            <a:solidFill>
              <a:srgbClr val="DBDBDB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分析解决问题、改善流程、建设团队、排解冲突、计划项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83185">
              <a:lnSpc>
                <a:spcPct val="100000"/>
              </a:lnSpc>
            </a:pPr>
            <a:r>
              <a:rPr sz="1800" spc="-5" dirty="0">
                <a:solidFill>
                  <a:srgbClr val="05254B"/>
                </a:solidFill>
                <a:latin typeface="微软雅黑" panose="020B0503020204020204" charset="-122"/>
                <a:cs typeface="微软雅黑" panose="020B0503020204020204" charset="-122"/>
              </a:rPr>
              <a:t>目、设计产品/服务、复盘、规划战略……</a:t>
            </a:r>
            <a:endParaRPr sz="1800" dirty="0">
              <a:solidFill>
                <a:srgbClr val="05254B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8923" y="5484282"/>
            <a:ext cx="2319020" cy="356870"/>
          </a:xfrm>
          <a:custGeom>
            <a:avLst/>
            <a:gdLst/>
            <a:ahLst/>
            <a:cxnLst/>
            <a:rect l="l" t="t" r="r" b="b"/>
            <a:pathLst>
              <a:path w="2319020" h="356870">
                <a:moveTo>
                  <a:pt x="1777" y="0"/>
                </a:moveTo>
                <a:lnTo>
                  <a:pt x="0" y="12572"/>
                </a:lnTo>
                <a:lnTo>
                  <a:pt x="50291" y="19583"/>
                </a:lnTo>
                <a:lnTo>
                  <a:pt x="52070" y="7010"/>
                </a:lnTo>
                <a:lnTo>
                  <a:pt x="1777" y="0"/>
                </a:lnTo>
                <a:close/>
              </a:path>
              <a:path w="2319020" h="356870">
                <a:moveTo>
                  <a:pt x="89788" y="12268"/>
                </a:moveTo>
                <a:lnTo>
                  <a:pt x="88011" y="24853"/>
                </a:lnTo>
                <a:lnTo>
                  <a:pt x="138429" y="31864"/>
                </a:lnTo>
                <a:lnTo>
                  <a:pt x="140081" y="19291"/>
                </a:lnTo>
                <a:lnTo>
                  <a:pt x="89788" y="12268"/>
                </a:lnTo>
                <a:close/>
              </a:path>
              <a:path w="2319020" h="356870">
                <a:moveTo>
                  <a:pt x="177800" y="24549"/>
                </a:moveTo>
                <a:lnTo>
                  <a:pt x="176149" y="37122"/>
                </a:lnTo>
                <a:lnTo>
                  <a:pt x="226440" y="44145"/>
                </a:lnTo>
                <a:lnTo>
                  <a:pt x="228219" y="31559"/>
                </a:lnTo>
                <a:lnTo>
                  <a:pt x="177800" y="24549"/>
                </a:lnTo>
                <a:close/>
              </a:path>
              <a:path w="2319020" h="356870">
                <a:moveTo>
                  <a:pt x="265938" y="36829"/>
                </a:moveTo>
                <a:lnTo>
                  <a:pt x="264160" y="49402"/>
                </a:lnTo>
                <a:lnTo>
                  <a:pt x="314451" y="56426"/>
                </a:lnTo>
                <a:lnTo>
                  <a:pt x="316229" y="43840"/>
                </a:lnTo>
                <a:lnTo>
                  <a:pt x="265938" y="36829"/>
                </a:lnTo>
                <a:close/>
              </a:path>
              <a:path w="2319020" h="356870">
                <a:moveTo>
                  <a:pt x="353949" y="49098"/>
                </a:moveTo>
                <a:lnTo>
                  <a:pt x="352171" y="61683"/>
                </a:lnTo>
                <a:lnTo>
                  <a:pt x="402463" y="68694"/>
                </a:lnTo>
                <a:lnTo>
                  <a:pt x="404240" y="56121"/>
                </a:lnTo>
                <a:lnTo>
                  <a:pt x="353949" y="49098"/>
                </a:lnTo>
                <a:close/>
              </a:path>
              <a:path w="2319020" h="356870">
                <a:moveTo>
                  <a:pt x="441960" y="61379"/>
                </a:moveTo>
                <a:lnTo>
                  <a:pt x="440309" y="73964"/>
                </a:lnTo>
                <a:lnTo>
                  <a:pt x="490600" y="80975"/>
                </a:lnTo>
                <a:lnTo>
                  <a:pt x="492378" y="68402"/>
                </a:lnTo>
                <a:lnTo>
                  <a:pt x="441960" y="61379"/>
                </a:lnTo>
                <a:close/>
              </a:path>
              <a:path w="2319020" h="356870">
                <a:moveTo>
                  <a:pt x="530098" y="73659"/>
                </a:moveTo>
                <a:lnTo>
                  <a:pt x="528320" y="86232"/>
                </a:lnTo>
                <a:lnTo>
                  <a:pt x="578612" y="93256"/>
                </a:lnTo>
                <a:lnTo>
                  <a:pt x="580389" y="80670"/>
                </a:lnTo>
                <a:lnTo>
                  <a:pt x="530098" y="73659"/>
                </a:lnTo>
                <a:close/>
              </a:path>
              <a:path w="2319020" h="356870">
                <a:moveTo>
                  <a:pt x="618109" y="85940"/>
                </a:moveTo>
                <a:lnTo>
                  <a:pt x="616331" y="98513"/>
                </a:lnTo>
                <a:lnTo>
                  <a:pt x="666623" y="105536"/>
                </a:lnTo>
                <a:lnTo>
                  <a:pt x="668401" y="92951"/>
                </a:lnTo>
                <a:lnTo>
                  <a:pt x="618109" y="85940"/>
                </a:lnTo>
                <a:close/>
              </a:path>
              <a:path w="2319020" h="356870">
                <a:moveTo>
                  <a:pt x="706120" y="98209"/>
                </a:moveTo>
                <a:lnTo>
                  <a:pt x="704341" y="110794"/>
                </a:lnTo>
                <a:lnTo>
                  <a:pt x="754761" y="117805"/>
                </a:lnTo>
                <a:lnTo>
                  <a:pt x="756412" y="105232"/>
                </a:lnTo>
                <a:lnTo>
                  <a:pt x="706120" y="98209"/>
                </a:lnTo>
                <a:close/>
              </a:path>
              <a:path w="2319020" h="356870">
                <a:moveTo>
                  <a:pt x="794258" y="110489"/>
                </a:moveTo>
                <a:lnTo>
                  <a:pt x="792479" y="123075"/>
                </a:lnTo>
                <a:lnTo>
                  <a:pt x="842772" y="130086"/>
                </a:lnTo>
                <a:lnTo>
                  <a:pt x="844550" y="117513"/>
                </a:lnTo>
                <a:lnTo>
                  <a:pt x="794258" y="110489"/>
                </a:lnTo>
                <a:close/>
              </a:path>
              <a:path w="2319020" h="356870">
                <a:moveTo>
                  <a:pt x="882269" y="122770"/>
                </a:moveTo>
                <a:lnTo>
                  <a:pt x="880490" y="135343"/>
                </a:lnTo>
                <a:lnTo>
                  <a:pt x="930783" y="142366"/>
                </a:lnTo>
                <a:lnTo>
                  <a:pt x="932561" y="129781"/>
                </a:lnTo>
                <a:lnTo>
                  <a:pt x="882269" y="122770"/>
                </a:lnTo>
                <a:close/>
              </a:path>
              <a:path w="2319020" h="356870">
                <a:moveTo>
                  <a:pt x="970279" y="135051"/>
                </a:moveTo>
                <a:lnTo>
                  <a:pt x="968501" y="147624"/>
                </a:lnTo>
                <a:lnTo>
                  <a:pt x="1018794" y="154635"/>
                </a:lnTo>
                <a:lnTo>
                  <a:pt x="1020572" y="142062"/>
                </a:lnTo>
                <a:lnTo>
                  <a:pt x="970279" y="135051"/>
                </a:lnTo>
                <a:close/>
              </a:path>
              <a:path w="2319020" h="356870">
                <a:moveTo>
                  <a:pt x="1058290" y="147319"/>
                </a:moveTo>
                <a:lnTo>
                  <a:pt x="1056639" y="159905"/>
                </a:lnTo>
                <a:lnTo>
                  <a:pt x="1106932" y="166916"/>
                </a:lnTo>
                <a:lnTo>
                  <a:pt x="1108710" y="154343"/>
                </a:lnTo>
                <a:lnTo>
                  <a:pt x="1058290" y="147319"/>
                </a:lnTo>
                <a:close/>
              </a:path>
              <a:path w="2319020" h="356870">
                <a:moveTo>
                  <a:pt x="1146428" y="159600"/>
                </a:moveTo>
                <a:lnTo>
                  <a:pt x="1144651" y="172186"/>
                </a:lnTo>
                <a:lnTo>
                  <a:pt x="1194942" y="179196"/>
                </a:lnTo>
                <a:lnTo>
                  <a:pt x="1196721" y="166623"/>
                </a:lnTo>
                <a:lnTo>
                  <a:pt x="1146428" y="159600"/>
                </a:lnTo>
                <a:close/>
              </a:path>
              <a:path w="2319020" h="356870">
                <a:moveTo>
                  <a:pt x="1234439" y="171881"/>
                </a:moveTo>
                <a:lnTo>
                  <a:pt x="1232662" y="184454"/>
                </a:lnTo>
                <a:lnTo>
                  <a:pt x="1282953" y="191477"/>
                </a:lnTo>
                <a:lnTo>
                  <a:pt x="1284732" y="178892"/>
                </a:lnTo>
                <a:lnTo>
                  <a:pt x="1234439" y="171881"/>
                </a:lnTo>
                <a:close/>
              </a:path>
              <a:path w="2319020" h="356870">
                <a:moveTo>
                  <a:pt x="1322451" y="184162"/>
                </a:moveTo>
                <a:lnTo>
                  <a:pt x="1320673" y="196735"/>
                </a:lnTo>
                <a:lnTo>
                  <a:pt x="1371091" y="203746"/>
                </a:lnTo>
                <a:lnTo>
                  <a:pt x="1372742" y="191173"/>
                </a:lnTo>
                <a:lnTo>
                  <a:pt x="1322451" y="184162"/>
                </a:lnTo>
                <a:close/>
              </a:path>
              <a:path w="2319020" h="356870">
                <a:moveTo>
                  <a:pt x="1410589" y="196430"/>
                </a:moveTo>
                <a:lnTo>
                  <a:pt x="1408811" y="209016"/>
                </a:lnTo>
                <a:lnTo>
                  <a:pt x="1459102" y="216026"/>
                </a:lnTo>
                <a:lnTo>
                  <a:pt x="1460881" y="203453"/>
                </a:lnTo>
                <a:lnTo>
                  <a:pt x="1410589" y="196430"/>
                </a:lnTo>
                <a:close/>
              </a:path>
              <a:path w="2319020" h="356870">
                <a:moveTo>
                  <a:pt x="1498600" y="208711"/>
                </a:moveTo>
                <a:lnTo>
                  <a:pt x="1496822" y="221284"/>
                </a:lnTo>
                <a:lnTo>
                  <a:pt x="1547114" y="228307"/>
                </a:lnTo>
                <a:lnTo>
                  <a:pt x="1548891" y="215722"/>
                </a:lnTo>
                <a:lnTo>
                  <a:pt x="1498600" y="208711"/>
                </a:lnTo>
                <a:close/>
              </a:path>
              <a:path w="2319020" h="356870">
                <a:moveTo>
                  <a:pt x="1586611" y="220992"/>
                </a:moveTo>
                <a:lnTo>
                  <a:pt x="1584833" y="233565"/>
                </a:lnTo>
                <a:lnTo>
                  <a:pt x="1635252" y="240588"/>
                </a:lnTo>
                <a:lnTo>
                  <a:pt x="1636902" y="228003"/>
                </a:lnTo>
                <a:lnTo>
                  <a:pt x="1586611" y="220992"/>
                </a:lnTo>
                <a:close/>
              </a:path>
              <a:path w="2319020" h="356870">
                <a:moveTo>
                  <a:pt x="1674622" y="233260"/>
                </a:moveTo>
                <a:lnTo>
                  <a:pt x="1672971" y="245846"/>
                </a:lnTo>
                <a:lnTo>
                  <a:pt x="1723263" y="252856"/>
                </a:lnTo>
                <a:lnTo>
                  <a:pt x="1725040" y="240283"/>
                </a:lnTo>
                <a:lnTo>
                  <a:pt x="1674622" y="233260"/>
                </a:lnTo>
                <a:close/>
              </a:path>
              <a:path w="2319020" h="356870">
                <a:moveTo>
                  <a:pt x="1762760" y="245541"/>
                </a:moveTo>
                <a:lnTo>
                  <a:pt x="1760982" y="258127"/>
                </a:lnTo>
                <a:lnTo>
                  <a:pt x="1811274" y="265137"/>
                </a:lnTo>
                <a:lnTo>
                  <a:pt x="1813052" y="252564"/>
                </a:lnTo>
                <a:lnTo>
                  <a:pt x="1762760" y="245541"/>
                </a:lnTo>
                <a:close/>
              </a:path>
              <a:path w="2319020" h="356870">
                <a:moveTo>
                  <a:pt x="1850771" y="257822"/>
                </a:moveTo>
                <a:lnTo>
                  <a:pt x="1848992" y="270395"/>
                </a:lnTo>
                <a:lnTo>
                  <a:pt x="1899285" y="277418"/>
                </a:lnTo>
                <a:lnTo>
                  <a:pt x="1901063" y="264833"/>
                </a:lnTo>
                <a:lnTo>
                  <a:pt x="1850771" y="257822"/>
                </a:lnTo>
                <a:close/>
              </a:path>
              <a:path w="2319020" h="356870">
                <a:moveTo>
                  <a:pt x="1938782" y="270103"/>
                </a:moveTo>
                <a:lnTo>
                  <a:pt x="1937131" y="282676"/>
                </a:lnTo>
                <a:lnTo>
                  <a:pt x="1987423" y="289699"/>
                </a:lnTo>
                <a:lnTo>
                  <a:pt x="1989074" y="277113"/>
                </a:lnTo>
                <a:lnTo>
                  <a:pt x="1938782" y="270103"/>
                </a:lnTo>
                <a:close/>
              </a:path>
              <a:path w="2319020" h="356870">
                <a:moveTo>
                  <a:pt x="2026920" y="282371"/>
                </a:moveTo>
                <a:lnTo>
                  <a:pt x="2025141" y="294957"/>
                </a:lnTo>
                <a:lnTo>
                  <a:pt x="2075434" y="301967"/>
                </a:lnTo>
                <a:lnTo>
                  <a:pt x="2077212" y="289394"/>
                </a:lnTo>
                <a:lnTo>
                  <a:pt x="2026920" y="282371"/>
                </a:lnTo>
                <a:close/>
              </a:path>
              <a:path w="2319020" h="356870">
                <a:moveTo>
                  <a:pt x="2114931" y="294652"/>
                </a:moveTo>
                <a:lnTo>
                  <a:pt x="2113153" y="307238"/>
                </a:lnTo>
                <a:lnTo>
                  <a:pt x="2163445" y="314248"/>
                </a:lnTo>
                <a:lnTo>
                  <a:pt x="2165223" y="301675"/>
                </a:lnTo>
                <a:lnTo>
                  <a:pt x="2114931" y="294652"/>
                </a:lnTo>
                <a:close/>
              </a:path>
              <a:path w="2319020" h="356870">
                <a:moveTo>
                  <a:pt x="2242132" y="325213"/>
                </a:moveTo>
                <a:lnTo>
                  <a:pt x="2237740" y="356666"/>
                </a:lnTo>
                <a:lnTo>
                  <a:pt x="2318512" y="329450"/>
                </a:lnTo>
                <a:lnTo>
                  <a:pt x="2314261" y="326529"/>
                </a:lnTo>
                <a:lnTo>
                  <a:pt x="2251583" y="326529"/>
                </a:lnTo>
                <a:lnTo>
                  <a:pt x="2242132" y="325213"/>
                </a:lnTo>
                <a:close/>
              </a:path>
              <a:path w="2319020" h="356870">
                <a:moveTo>
                  <a:pt x="2243888" y="312641"/>
                </a:moveTo>
                <a:lnTo>
                  <a:pt x="2242132" y="325213"/>
                </a:lnTo>
                <a:lnTo>
                  <a:pt x="2251583" y="326529"/>
                </a:lnTo>
                <a:lnTo>
                  <a:pt x="2253234" y="313943"/>
                </a:lnTo>
                <a:lnTo>
                  <a:pt x="2243888" y="312641"/>
                </a:lnTo>
                <a:close/>
              </a:path>
              <a:path w="2319020" h="356870">
                <a:moveTo>
                  <a:pt x="2248281" y="281190"/>
                </a:moveTo>
                <a:lnTo>
                  <a:pt x="2243888" y="312641"/>
                </a:lnTo>
                <a:lnTo>
                  <a:pt x="2253234" y="313943"/>
                </a:lnTo>
                <a:lnTo>
                  <a:pt x="2251583" y="326529"/>
                </a:lnTo>
                <a:lnTo>
                  <a:pt x="2314261" y="326529"/>
                </a:lnTo>
                <a:lnTo>
                  <a:pt x="2248281" y="281190"/>
                </a:lnTo>
                <a:close/>
              </a:path>
              <a:path w="2319020" h="356870">
                <a:moveTo>
                  <a:pt x="2202941" y="306933"/>
                </a:moveTo>
                <a:lnTo>
                  <a:pt x="2201164" y="319506"/>
                </a:lnTo>
                <a:lnTo>
                  <a:pt x="2242132" y="325213"/>
                </a:lnTo>
                <a:lnTo>
                  <a:pt x="2243888" y="312641"/>
                </a:lnTo>
                <a:lnTo>
                  <a:pt x="2202941" y="306933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29431" y="4914878"/>
            <a:ext cx="2320925" cy="187960"/>
          </a:xfrm>
          <a:custGeom>
            <a:avLst/>
            <a:gdLst/>
            <a:ahLst/>
            <a:cxnLst/>
            <a:rect l="l" t="t" r="r" b="b"/>
            <a:pathLst>
              <a:path w="2320925" h="187960">
                <a:moveTo>
                  <a:pt x="50673" y="171577"/>
                </a:moveTo>
                <a:lnTo>
                  <a:pt x="0" y="174752"/>
                </a:lnTo>
                <a:lnTo>
                  <a:pt x="762" y="187452"/>
                </a:lnTo>
                <a:lnTo>
                  <a:pt x="51434" y="184277"/>
                </a:lnTo>
                <a:lnTo>
                  <a:pt x="50673" y="171577"/>
                </a:lnTo>
                <a:close/>
              </a:path>
              <a:path w="2320925" h="187960">
                <a:moveTo>
                  <a:pt x="139445" y="165862"/>
                </a:moveTo>
                <a:lnTo>
                  <a:pt x="88645" y="169164"/>
                </a:lnTo>
                <a:lnTo>
                  <a:pt x="89534" y="181864"/>
                </a:lnTo>
                <a:lnTo>
                  <a:pt x="140207" y="178562"/>
                </a:lnTo>
                <a:lnTo>
                  <a:pt x="139445" y="165862"/>
                </a:lnTo>
                <a:close/>
              </a:path>
              <a:path w="2320925" h="187960">
                <a:moveTo>
                  <a:pt x="228091" y="160274"/>
                </a:moveTo>
                <a:lnTo>
                  <a:pt x="177418" y="163449"/>
                </a:lnTo>
                <a:lnTo>
                  <a:pt x="178180" y="176149"/>
                </a:lnTo>
                <a:lnTo>
                  <a:pt x="228980" y="172974"/>
                </a:lnTo>
                <a:lnTo>
                  <a:pt x="228091" y="160274"/>
                </a:lnTo>
                <a:close/>
              </a:path>
              <a:path w="2320925" h="187960">
                <a:moveTo>
                  <a:pt x="316864" y="154559"/>
                </a:moveTo>
                <a:lnTo>
                  <a:pt x="266191" y="157861"/>
                </a:lnTo>
                <a:lnTo>
                  <a:pt x="266953" y="170561"/>
                </a:lnTo>
                <a:lnTo>
                  <a:pt x="317626" y="167259"/>
                </a:lnTo>
                <a:lnTo>
                  <a:pt x="316864" y="154559"/>
                </a:lnTo>
                <a:close/>
              </a:path>
              <a:path w="2320925" h="187960">
                <a:moveTo>
                  <a:pt x="405511" y="148971"/>
                </a:moveTo>
                <a:lnTo>
                  <a:pt x="354838" y="152146"/>
                </a:lnTo>
                <a:lnTo>
                  <a:pt x="355600" y="164846"/>
                </a:lnTo>
                <a:lnTo>
                  <a:pt x="406400" y="161671"/>
                </a:lnTo>
                <a:lnTo>
                  <a:pt x="405511" y="148971"/>
                </a:lnTo>
                <a:close/>
              </a:path>
              <a:path w="2320925" h="187960">
                <a:moveTo>
                  <a:pt x="494283" y="143256"/>
                </a:moveTo>
                <a:lnTo>
                  <a:pt x="443611" y="146558"/>
                </a:lnTo>
                <a:lnTo>
                  <a:pt x="444373" y="159131"/>
                </a:lnTo>
                <a:lnTo>
                  <a:pt x="495045" y="155956"/>
                </a:lnTo>
                <a:lnTo>
                  <a:pt x="494283" y="143256"/>
                </a:lnTo>
                <a:close/>
              </a:path>
              <a:path w="2320925" h="187960">
                <a:moveTo>
                  <a:pt x="582929" y="137668"/>
                </a:moveTo>
                <a:lnTo>
                  <a:pt x="532256" y="140843"/>
                </a:lnTo>
                <a:lnTo>
                  <a:pt x="533145" y="153543"/>
                </a:lnTo>
                <a:lnTo>
                  <a:pt x="583818" y="150241"/>
                </a:lnTo>
                <a:lnTo>
                  <a:pt x="582929" y="137668"/>
                </a:lnTo>
                <a:close/>
              </a:path>
              <a:path w="2320925" h="187960">
                <a:moveTo>
                  <a:pt x="671702" y="131953"/>
                </a:moveTo>
                <a:lnTo>
                  <a:pt x="621029" y="135255"/>
                </a:lnTo>
                <a:lnTo>
                  <a:pt x="621791" y="147828"/>
                </a:lnTo>
                <a:lnTo>
                  <a:pt x="672464" y="144653"/>
                </a:lnTo>
                <a:lnTo>
                  <a:pt x="671702" y="131953"/>
                </a:lnTo>
                <a:close/>
              </a:path>
              <a:path w="2320925" h="187960">
                <a:moveTo>
                  <a:pt x="760476" y="126365"/>
                </a:moveTo>
                <a:lnTo>
                  <a:pt x="709676" y="129540"/>
                </a:lnTo>
                <a:lnTo>
                  <a:pt x="710564" y="142240"/>
                </a:lnTo>
                <a:lnTo>
                  <a:pt x="761238" y="138938"/>
                </a:lnTo>
                <a:lnTo>
                  <a:pt x="760476" y="126365"/>
                </a:lnTo>
                <a:close/>
              </a:path>
              <a:path w="2320925" h="187960">
                <a:moveTo>
                  <a:pt x="849121" y="120650"/>
                </a:moveTo>
                <a:lnTo>
                  <a:pt x="798449" y="123825"/>
                </a:lnTo>
                <a:lnTo>
                  <a:pt x="799211" y="136525"/>
                </a:lnTo>
                <a:lnTo>
                  <a:pt x="850011" y="133350"/>
                </a:lnTo>
                <a:lnTo>
                  <a:pt x="849121" y="120650"/>
                </a:lnTo>
                <a:close/>
              </a:path>
              <a:path w="2320925" h="187960">
                <a:moveTo>
                  <a:pt x="937894" y="114935"/>
                </a:moveTo>
                <a:lnTo>
                  <a:pt x="887221" y="118237"/>
                </a:lnTo>
                <a:lnTo>
                  <a:pt x="887983" y="130937"/>
                </a:lnTo>
                <a:lnTo>
                  <a:pt x="938656" y="127635"/>
                </a:lnTo>
                <a:lnTo>
                  <a:pt x="937894" y="114935"/>
                </a:lnTo>
                <a:close/>
              </a:path>
              <a:path w="2320925" h="187960">
                <a:moveTo>
                  <a:pt x="1026540" y="109347"/>
                </a:moveTo>
                <a:lnTo>
                  <a:pt x="975867" y="112522"/>
                </a:lnTo>
                <a:lnTo>
                  <a:pt x="976756" y="125222"/>
                </a:lnTo>
                <a:lnTo>
                  <a:pt x="1027429" y="122047"/>
                </a:lnTo>
                <a:lnTo>
                  <a:pt x="1026540" y="109347"/>
                </a:lnTo>
                <a:close/>
              </a:path>
              <a:path w="2320925" h="187960">
                <a:moveTo>
                  <a:pt x="1115314" y="103632"/>
                </a:moveTo>
                <a:lnTo>
                  <a:pt x="1064640" y="106934"/>
                </a:lnTo>
                <a:lnTo>
                  <a:pt x="1065402" y="119634"/>
                </a:lnTo>
                <a:lnTo>
                  <a:pt x="1116076" y="116332"/>
                </a:lnTo>
                <a:lnTo>
                  <a:pt x="1115314" y="103632"/>
                </a:lnTo>
                <a:close/>
              </a:path>
              <a:path w="2320925" h="187960">
                <a:moveTo>
                  <a:pt x="1204087" y="98044"/>
                </a:moveTo>
                <a:lnTo>
                  <a:pt x="1153287" y="101219"/>
                </a:lnTo>
                <a:lnTo>
                  <a:pt x="1154176" y="113919"/>
                </a:lnTo>
                <a:lnTo>
                  <a:pt x="1204849" y="110617"/>
                </a:lnTo>
                <a:lnTo>
                  <a:pt x="1204087" y="98044"/>
                </a:lnTo>
                <a:close/>
              </a:path>
              <a:path w="2320925" h="187960">
                <a:moveTo>
                  <a:pt x="1292732" y="92329"/>
                </a:moveTo>
                <a:lnTo>
                  <a:pt x="1242059" y="95631"/>
                </a:lnTo>
                <a:lnTo>
                  <a:pt x="1242821" y="108204"/>
                </a:lnTo>
                <a:lnTo>
                  <a:pt x="1293494" y="105029"/>
                </a:lnTo>
                <a:lnTo>
                  <a:pt x="1292732" y="92329"/>
                </a:lnTo>
                <a:close/>
              </a:path>
              <a:path w="2320925" h="187960">
                <a:moveTo>
                  <a:pt x="1381505" y="86741"/>
                </a:moveTo>
                <a:lnTo>
                  <a:pt x="1330705" y="89916"/>
                </a:lnTo>
                <a:lnTo>
                  <a:pt x="1331594" y="102616"/>
                </a:lnTo>
                <a:lnTo>
                  <a:pt x="1382267" y="99314"/>
                </a:lnTo>
                <a:lnTo>
                  <a:pt x="1381505" y="86741"/>
                </a:lnTo>
                <a:close/>
              </a:path>
              <a:path w="2320925" h="187960">
                <a:moveTo>
                  <a:pt x="1470152" y="81026"/>
                </a:moveTo>
                <a:lnTo>
                  <a:pt x="1419478" y="84201"/>
                </a:lnTo>
                <a:lnTo>
                  <a:pt x="1420240" y="96901"/>
                </a:lnTo>
                <a:lnTo>
                  <a:pt x="1471040" y="93726"/>
                </a:lnTo>
                <a:lnTo>
                  <a:pt x="1470152" y="81026"/>
                </a:lnTo>
                <a:close/>
              </a:path>
              <a:path w="2320925" h="187960">
                <a:moveTo>
                  <a:pt x="1558925" y="75311"/>
                </a:moveTo>
                <a:lnTo>
                  <a:pt x="1508252" y="78613"/>
                </a:lnTo>
                <a:lnTo>
                  <a:pt x="1509014" y="91313"/>
                </a:lnTo>
                <a:lnTo>
                  <a:pt x="1559687" y="88011"/>
                </a:lnTo>
                <a:lnTo>
                  <a:pt x="1558925" y="75311"/>
                </a:lnTo>
                <a:close/>
              </a:path>
              <a:path w="2320925" h="187960">
                <a:moveTo>
                  <a:pt x="1647570" y="69723"/>
                </a:moveTo>
                <a:lnTo>
                  <a:pt x="1596898" y="72898"/>
                </a:lnTo>
                <a:lnTo>
                  <a:pt x="1597787" y="85598"/>
                </a:lnTo>
                <a:lnTo>
                  <a:pt x="1648459" y="82423"/>
                </a:lnTo>
                <a:lnTo>
                  <a:pt x="1647570" y="69723"/>
                </a:lnTo>
                <a:close/>
              </a:path>
              <a:path w="2320925" h="187960">
                <a:moveTo>
                  <a:pt x="1736343" y="64008"/>
                </a:moveTo>
                <a:lnTo>
                  <a:pt x="1685670" y="67310"/>
                </a:lnTo>
                <a:lnTo>
                  <a:pt x="1686432" y="80010"/>
                </a:lnTo>
                <a:lnTo>
                  <a:pt x="1737105" y="76708"/>
                </a:lnTo>
                <a:lnTo>
                  <a:pt x="1736343" y="64008"/>
                </a:lnTo>
                <a:close/>
              </a:path>
              <a:path w="2320925" h="187960">
                <a:moveTo>
                  <a:pt x="1825116" y="58420"/>
                </a:moveTo>
                <a:lnTo>
                  <a:pt x="1774316" y="61595"/>
                </a:lnTo>
                <a:lnTo>
                  <a:pt x="1775205" y="74295"/>
                </a:lnTo>
                <a:lnTo>
                  <a:pt x="1825878" y="71120"/>
                </a:lnTo>
                <a:lnTo>
                  <a:pt x="1825116" y="58420"/>
                </a:lnTo>
                <a:close/>
              </a:path>
              <a:path w="2320925" h="187960">
                <a:moveTo>
                  <a:pt x="1913763" y="52705"/>
                </a:moveTo>
                <a:lnTo>
                  <a:pt x="1863089" y="56007"/>
                </a:lnTo>
                <a:lnTo>
                  <a:pt x="1863852" y="68580"/>
                </a:lnTo>
                <a:lnTo>
                  <a:pt x="1914652" y="65405"/>
                </a:lnTo>
                <a:lnTo>
                  <a:pt x="1913763" y="52705"/>
                </a:lnTo>
                <a:close/>
              </a:path>
              <a:path w="2320925" h="187960">
                <a:moveTo>
                  <a:pt x="2002536" y="47117"/>
                </a:moveTo>
                <a:lnTo>
                  <a:pt x="1951863" y="50292"/>
                </a:lnTo>
                <a:lnTo>
                  <a:pt x="1952625" y="62992"/>
                </a:lnTo>
                <a:lnTo>
                  <a:pt x="2003298" y="59690"/>
                </a:lnTo>
                <a:lnTo>
                  <a:pt x="2002536" y="47117"/>
                </a:lnTo>
                <a:close/>
              </a:path>
              <a:path w="2320925" h="187960">
                <a:moveTo>
                  <a:pt x="2091181" y="41402"/>
                </a:moveTo>
                <a:lnTo>
                  <a:pt x="2040508" y="44704"/>
                </a:lnTo>
                <a:lnTo>
                  <a:pt x="2041398" y="57277"/>
                </a:lnTo>
                <a:lnTo>
                  <a:pt x="2092070" y="54102"/>
                </a:lnTo>
                <a:lnTo>
                  <a:pt x="2091181" y="41402"/>
                </a:lnTo>
                <a:close/>
              </a:path>
              <a:path w="2320925" h="187960">
                <a:moveTo>
                  <a:pt x="2179954" y="35814"/>
                </a:moveTo>
                <a:lnTo>
                  <a:pt x="2129281" y="38989"/>
                </a:lnTo>
                <a:lnTo>
                  <a:pt x="2130043" y="51689"/>
                </a:lnTo>
                <a:lnTo>
                  <a:pt x="2180716" y="48387"/>
                </a:lnTo>
                <a:lnTo>
                  <a:pt x="2179954" y="35814"/>
                </a:lnTo>
                <a:close/>
              </a:path>
              <a:path w="2320925" h="187960">
                <a:moveTo>
                  <a:pt x="2315131" y="30861"/>
                </a:moveTo>
                <a:lnTo>
                  <a:pt x="2256790" y="30861"/>
                </a:lnTo>
                <a:lnTo>
                  <a:pt x="2257552" y="43561"/>
                </a:lnTo>
                <a:lnTo>
                  <a:pt x="2244871" y="44350"/>
                </a:lnTo>
                <a:lnTo>
                  <a:pt x="2246883" y="76073"/>
                </a:lnTo>
                <a:lnTo>
                  <a:pt x="2320543" y="33147"/>
                </a:lnTo>
                <a:lnTo>
                  <a:pt x="2315131" y="30861"/>
                </a:lnTo>
                <a:close/>
              </a:path>
              <a:path w="2320925" h="187960">
                <a:moveTo>
                  <a:pt x="2244065" y="31651"/>
                </a:moveTo>
                <a:lnTo>
                  <a:pt x="2217928" y="33274"/>
                </a:lnTo>
                <a:lnTo>
                  <a:pt x="2218816" y="45974"/>
                </a:lnTo>
                <a:lnTo>
                  <a:pt x="2244871" y="44350"/>
                </a:lnTo>
                <a:lnTo>
                  <a:pt x="2244065" y="31651"/>
                </a:lnTo>
                <a:close/>
              </a:path>
              <a:path w="2320925" h="187960">
                <a:moveTo>
                  <a:pt x="2256790" y="30861"/>
                </a:moveTo>
                <a:lnTo>
                  <a:pt x="2244065" y="31651"/>
                </a:lnTo>
                <a:lnTo>
                  <a:pt x="2244871" y="44350"/>
                </a:lnTo>
                <a:lnTo>
                  <a:pt x="2257552" y="43561"/>
                </a:lnTo>
                <a:lnTo>
                  <a:pt x="2256790" y="30861"/>
                </a:lnTo>
                <a:close/>
              </a:path>
              <a:path w="2320925" h="187960">
                <a:moveTo>
                  <a:pt x="2242057" y="0"/>
                </a:moveTo>
                <a:lnTo>
                  <a:pt x="2244065" y="31651"/>
                </a:lnTo>
                <a:lnTo>
                  <a:pt x="2256790" y="30861"/>
                </a:lnTo>
                <a:lnTo>
                  <a:pt x="2315131" y="30861"/>
                </a:lnTo>
                <a:lnTo>
                  <a:pt x="2242057" y="0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0207" y="4018639"/>
            <a:ext cx="2197735" cy="585470"/>
          </a:xfrm>
          <a:custGeom>
            <a:avLst/>
            <a:gdLst/>
            <a:ahLst/>
            <a:cxnLst/>
            <a:rect l="l" t="t" r="r" b="b"/>
            <a:pathLst>
              <a:path w="2197735" h="585470">
                <a:moveTo>
                  <a:pt x="49149" y="560197"/>
                </a:moveTo>
                <a:lnTo>
                  <a:pt x="0" y="572769"/>
                </a:lnTo>
                <a:lnTo>
                  <a:pt x="3048" y="585088"/>
                </a:lnTo>
                <a:lnTo>
                  <a:pt x="52324" y="572516"/>
                </a:lnTo>
                <a:lnTo>
                  <a:pt x="49149" y="560197"/>
                </a:lnTo>
                <a:close/>
              </a:path>
              <a:path w="2197735" h="585470">
                <a:moveTo>
                  <a:pt x="135254" y="538226"/>
                </a:moveTo>
                <a:lnTo>
                  <a:pt x="86105" y="550799"/>
                </a:lnTo>
                <a:lnTo>
                  <a:pt x="89280" y="563118"/>
                </a:lnTo>
                <a:lnTo>
                  <a:pt x="138429" y="550544"/>
                </a:lnTo>
                <a:lnTo>
                  <a:pt x="135254" y="538226"/>
                </a:lnTo>
                <a:close/>
              </a:path>
              <a:path w="2197735" h="585470">
                <a:moveTo>
                  <a:pt x="221487" y="516255"/>
                </a:moveTo>
                <a:lnTo>
                  <a:pt x="172212" y="528828"/>
                </a:lnTo>
                <a:lnTo>
                  <a:pt x="175387" y="541147"/>
                </a:lnTo>
                <a:lnTo>
                  <a:pt x="224536" y="528574"/>
                </a:lnTo>
                <a:lnTo>
                  <a:pt x="221487" y="516255"/>
                </a:lnTo>
                <a:close/>
              </a:path>
              <a:path w="2197735" h="585470">
                <a:moveTo>
                  <a:pt x="307593" y="494284"/>
                </a:moveTo>
                <a:lnTo>
                  <a:pt x="258317" y="506856"/>
                </a:lnTo>
                <a:lnTo>
                  <a:pt x="261492" y="519175"/>
                </a:lnTo>
                <a:lnTo>
                  <a:pt x="310768" y="506603"/>
                </a:lnTo>
                <a:lnTo>
                  <a:pt x="307593" y="494284"/>
                </a:lnTo>
                <a:close/>
              </a:path>
              <a:path w="2197735" h="585470">
                <a:moveTo>
                  <a:pt x="393700" y="472186"/>
                </a:moveTo>
                <a:lnTo>
                  <a:pt x="344550" y="484759"/>
                </a:lnTo>
                <a:lnTo>
                  <a:pt x="347599" y="497078"/>
                </a:lnTo>
                <a:lnTo>
                  <a:pt x="396875" y="484505"/>
                </a:lnTo>
                <a:lnTo>
                  <a:pt x="393700" y="472186"/>
                </a:lnTo>
                <a:close/>
              </a:path>
              <a:path w="2197735" h="585470">
                <a:moveTo>
                  <a:pt x="479805" y="450215"/>
                </a:moveTo>
                <a:lnTo>
                  <a:pt x="430656" y="462788"/>
                </a:lnTo>
                <a:lnTo>
                  <a:pt x="433704" y="475106"/>
                </a:lnTo>
                <a:lnTo>
                  <a:pt x="482980" y="462534"/>
                </a:lnTo>
                <a:lnTo>
                  <a:pt x="479805" y="450215"/>
                </a:lnTo>
                <a:close/>
              </a:path>
              <a:path w="2197735" h="585470">
                <a:moveTo>
                  <a:pt x="566038" y="428244"/>
                </a:moveTo>
                <a:lnTo>
                  <a:pt x="516763" y="440817"/>
                </a:lnTo>
                <a:lnTo>
                  <a:pt x="519938" y="453136"/>
                </a:lnTo>
                <a:lnTo>
                  <a:pt x="569087" y="440563"/>
                </a:lnTo>
                <a:lnTo>
                  <a:pt x="566038" y="428244"/>
                </a:lnTo>
                <a:close/>
              </a:path>
              <a:path w="2197735" h="585470">
                <a:moveTo>
                  <a:pt x="652144" y="406273"/>
                </a:moveTo>
                <a:lnTo>
                  <a:pt x="602868" y="418846"/>
                </a:lnTo>
                <a:lnTo>
                  <a:pt x="606043" y="431165"/>
                </a:lnTo>
                <a:lnTo>
                  <a:pt x="655319" y="418592"/>
                </a:lnTo>
                <a:lnTo>
                  <a:pt x="652144" y="406273"/>
                </a:lnTo>
                <a:close/>
              </a:path>
              <a:path w="2197735" h="585470">
                <a:moveTo>
                  <a:pt x="738251" y="384302"/>
                </a:moveTo>
                <a:lnTo>
                  <a:pt x="688975" y="396875"/>
                </a:lnTo>
                <a:lnTo>
                  <a:pt x="692150" y="409067"/>
                </a:lnTo>
                <a:lnTo>
                  <a:pt x="741426" y="396494"/>
                </a:lnTo>
                <a:lnTo>
                  <a:pt x="738251" y="384302"/>
                </a:lnTo>
                <a:close/>
              </a:path>
              <a:path w="2197735" h="585470">
                <a:moveTo>
                  <a:pt x="824356" y="362204"/>
                </a:moveTo>
                <a:lnTo>
                  <a:pt x="775207" y="374777"/>
                </a:lnTo>
                <a:lnTo>
                  <a:pt x="778255" y="387096"/>
                </a:lnTo>
                <a:lnTo>
                  <a:pt x="827531" y="374523"/>
                </a:lnTo>
                <a:lnTo>
                  <a:pt x="824356" y="362204"/>
                </a:lnTo>
                <a:close/>
              </a:path>
              <a:path w="2197735" h="585470">
                <a:moveTo>
                  <a:pt x="910463" y="340233"/>
                </a:moveTo>
                <a:lnTo>
                  <a:pt x="861313" y="352806"/>
                </a:lnTo>
                <a:lnTo>
                  <a:pt x="864488" y="365125"/>
                </a:lnTo>
                <a:lnTo>
                  <a:pt x="913638" y="352552"/>
                </a:lnTo>
                <a:lnTo>
                  <a:pt x="910463" y="340233"/>
                </a:lnTo>
                <a:close/>
              </a:path>
              <a:path w="2197735" h="585470">
                <a:moveTo>
                  <a:pt x="996696" y="318262"/>
                </a:moveTo>
                <a:lnTo>
                  <a:pt x="947419" y="330835"/>
                </a:lnTo>
                <a:lnTo>
                  <a:pt x="950594" y="343154"/>
                </a:lnTo>
                <a:lnTo>
                  <a:pt x="999743" y="330581"/>
                </a:lnTo>
                <a:lnTo>
                  <a:pt x="996696" y="318262"/>
                </a:lnTo>
                <a:close/>
              </a:path>
              <a:path w="2197735" h="585470">
                <a:moveTo>
                  <a:pt x="1082802" y="296291"/>
                </a:moveTo>
                <a:lnTo>
                  <a:pt x="1033526" y="308863"/>
                </a:lnTo>
                <a:lnTo>
                  <a:pt x="1036701" y="321183"/>
                </a:lnTo>
                <a:lnTo>
                  <a:pt x="1085977" y="308610"/>
                </a:lnTo>
                <a:lnTo>
                  <a:pt x="1082802" y="296291"/>
                </a:lnTo>
                <a:close/>
              </a:path>
              <a:path w="2197735" h="585470">
                <a:moveTo>
                  <a:pt x="1168907" y="274193"/>
                </a:moveTo>
                <a:lnTo>
                  <a:pt x="1119759" y="286766"/>
                </a:lnTo>
                <a:lnTo>
                  <a:pt x="1122806" y="299085"/>
                </a:lnTo>
                <a:lnTo>
                  <a:pt x="1172082" y="286512"/>
                </a:lnTo>
                <a:lnTo>
                  <a:pt x="1168907" y="274193"/>
                </a:lnTo>
                <a:close/>
              </a:path>
              <a:path w="2197735" h="585470">
                <a:moveTo>
                  <a:pt x="1255014" y="252222"/>
                </a:moveTo>
                <a:lnTo>
                  <a:pt x="1205864" y="264794"/>
                </a:lnTo>
                <a:lnTo>
                  <a:pt x="1209039" y="277113"/>
                </a:lnTo>
                <a:lnTo>
                  <a:pt x="1258189" y="264541"/>
                </a:lnTo>
                <a:lnTo>
                  <a:pt x="1255014" y="252222"/>
                </a:lnTo>
                <a:close/>
              </a:path>
              <a:path w="2197735" h="585470">
                <a:moveTo>
                  <a:pt x="1341247" y="230250"/>
                </a:moveTo>
                <a:lnTo>
                  <a:pt x="1291971" y="242824"/>
                </a:lnTo>
                <a:lnTo>
                  <a:pt x="1295146" y="255143"/>
                </a:lnTo>
                <a:lnTo>
                  <a:pt x="1344294" y="242569"/>
                </a:lnTo>
                <a:lnTo>
                  <a:pt x="1341247" y="230250"/>
                </a:lnTo>
                <a:close/>
              </a:path>
              <a:path w="2197735" h="585470">
                <a:moveTo>
                  <a:pt x="1427352" y="208280"/>
                </a:moveTo>
                <a:lnTo>
                  <a:pt x="1378077" y="220853"/>
                </a:lnTo>
                <a:lnTo>
                  <a:pt x="1381252" y="233172"/>
                </a:lnTo>
                <a:lnTo>
                  <a:pt x="1430527" y="220599"/>
                </a:lnTo>
                <a:lnTo>
                  <a:pt x="1427352" y="208280"/>
                </a:lnTo>
                <a:close/>
              </a:path>
              <a:path w="2197735" h="585470">
                <a:moveTo>
                  <a:pt x="1513459" y="186181"/>
                </a:moveTo>
                <a:lnTo>
                  <a:pt x="1464182" y="198755"/>
                </a:lnTo>
                <a:lnTo>
                  <a:pt x="1467357" y="211074"/>
                </a:lnTo>
                <a:lnTo>
                  <a:pt x="1516634" y="198500"/>
                </a:lnTo>
                <a:lnTo>
                  <a:pt x="1513459" y="186181"/>
                </a:lnTo>
                <a:close/>
              </a:path>
              <a:path w="2197735" h="585470">
                <a:moveTo>
                  <a:pt x="1599564" y="164211"/>
                </a:moveTo>
                <a:lnTo>
                  <a:pt x="1550415" y="176784"/>
                </a:lnTo>
                <a:lnTo>
                  <a:pt x="1553464" y="189103"/>
                </a:lnTo>
                <a:lnTo>
                  <a:pt x="1602739" y="176530"/>
                </a:lnTo>
                <a:lnTo>
                  <a:pt x="1599564" y="164211"/>
                </a:lnTo>
                <a:close/>
              </a:path>
              <a:path w="2197735" h="585470">
                <a:moveTo>
                  <a:pt x="1685671" y="142240"/>
                </a:moveTo>
                <a:lnTo>
                  <a:pt x="1636522" y="154812"/>
                </a:lnTo>
                <a:lnTo>
                  <a:pt x="1639697" y="167131"/>
                </a:lnTo>
                <a:lnTo>
                  <a:pt x="1688846" y="154559"/>
                </a:lnTo>
                <a:lnTo>
                  <a:pt x="1685671" y="142240"/>
                </a:lnTo>
                <a:close/>
              </a:path>
              <a:path w="2197735" h="585470">
                <a:moveTo>
                  <a:pt x="1771903" y="120268"/>
                </a:moveTo>
                <a:lnTo>
                  <a:pt x="1722627" y="132842"/>
                </a:lnTo>
                <a:lnTo>
                  <a:pt x="1725802" y="145161"/>
                </a:lnTo>
                <a:lnTo>
                  <a:pt x="1774952" y="132587"/>
                </a:lnTo>
                <a:lnTo>
                  <a:pt x="1771903" y="120268"/>
                </a:lnTo>
                <a:close/>
              </a:path>
              <a:path w="2197735" h="585470">
                <a:moveTo>
                  <a:pt x="1858010" y="98298"/>
                </a:moveTo>
                <a:lnTo>
                  <a:pt x="1808734" y="110871"/>
                </a:lnTo>
                <a:lnTo>
                  <a:pt x="1811909" y="123062"/>
                </a:lnTo>
                <a:lnTo>
                  <a:pt x="1861185" y="110490"/>
                </a:lnTo>
                <a:lnTo>
                  <a:pt x="1858010" y="98298"/>
                </a:lnTo>
                <a:close/>
              </a:path>
              <a:path w="2197735" h="585470">
                <a:moveTo>
                  <a:pt x="1944115" y="76200"/>
                </a:moveTo>
                <a:lnTo>
                  <a:pt x="1894966" y="88773"/>
                </a:lnTo>
                <a:lnTo>
                  <a:pt x="1898014" y="101092"/>
                </a:lnTo>
                <a:lnTo>
                  <a:pt x="1947290" y="88518"/>
                </a:lnTo>
                <a:lnTo>
                  <a:pt x="1944115" y="76200"/>
                </a:lnTo>
                <a:close/>
              </a:path>
              <a:path w="2197735" h="585470">
                <a:moveTo>
                  <a:pt x="2030222" y="54229"/>
                </a:moveTo>
                <a:lnTo>
                  <a:pt x="1981073" y="66802"/>
                </a:lnTo>
                <a:lnTo>
                  <a:pt x="1984248" y="79121"/>
                </a:lnTo>
                <a:lnTo>
                  <a:pt x="2033397" y="66548"/>
                </a:lnTo>
                <a:lnTo>
                  <a:pt x="2030222" y="54229"/>
                </a:lnTo>
                <a:close/>
              </a:path>
              <a:path w="2197735" h="585470">
                <a:moveTo>
                  <a:pt x="2114423" y="0"/>
                </a:moveTo>
                <a:lnTo>
                  <a:pt x="2133346" y="73787"/>
                </a:lnTo>
                <a:lnTo>
                  <a:pt x="2197735" y="18034"/>
                </a:lnTo>
                <a:lnTo>
                  <a:pt x="2114423" y="0"/>
                </a:lnTo>
                <a:close/>
              </a:path>
              <a:path w="2197735" h="585470">
                <a:moveTo>
                  <a:pt x="2116454" y="32258"/>
                </a:moveTo>
                <a:lnTo>
                  <a:pt x="2067178" y="44831"/>
                </a:lnTo>
                <a:lnTo>
                  <a:pt x="2070353" y="57150"/>
                </a:lnTo>
                <a:lnTo>
                  <a:pt x="2119503" y="44577"/>
                </a:lnTo>
                <a:lnTo>
                  <a:pt x="2116454" y="32258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9192" y="3407260"/>
            <a:ext cx="2129155" cy="933450"/>
          </a:xfrm>
          <a:custGeom>
            <a:avLst/>
            <a:gdLst/>
            <a:ahLst/>
            <a:cxnLst/>
            <a:rect l="l" t="t" r="r" b="b"/>
            <a:pathLst>
              <a:path w="2129154" h="933450">
                <a:moveTo>
                  <a:pt x="46608" y="901319"/>
                </a:moveTo>
                <a:lnTo>
                  <a:pt x="0" y="921512"/>
                </a:lnTo>
                <a:lnTo>
                  <a:pt x="5079" y="933195"/>
                </a:lnTo>
                <a:lnTo>
                  <a:pt x="51688" y="913002"/>
                </a:lnTo>
                <a:lnTo>
                  <a:pt x="46608" y="901319"/>
                </a:lnTo>
                <a:close/>
              </a:path>
              <a:path w="2129154" h="933450">
                <a:moveTo>
                  <a:pt x="128142" y="865886"/>
                </a:moveTo>
                <a:lnTo>
                  <a:pt x="81533" y="886078"/>
                </a:lnTo>
                <a:lnTo>
                  <a:pt x="86613" y="897763"/>
                </a:lnTo>
                <a:lnTo>
                  <a:pt x="133222" y="877569"/>
                </a:lnTo>
                <a:lnTo>
                  <a:pt x="128142" y="865886"/>
                </a:lnTo>
                <a:close/>
              </a:path>
              <a:path w="2129154" h="933450">
                <a:moveTo>
                  <a:pt x="209676" y="830580"/>
                </a:moveTo>
                <a:lnTo>
                  <a:pt x="163067" y="850772"/>
                </a:lnTo>
                <a:lnTo>
                  <a:pt x="168147" y="862457"/>
                </a:lnTo>
                <a:lnTo>
                  <a:pt x="214756" y="842137"/>
                </a:lnTo>
                <a:lnTo>
                  <a:pt x="209676" y="830580"/>
                </a:lnTo>
                <a:close/>
              </a:path>
              <a:path w="2129154" h="933450">
                <a:moveTo>
                  <a:pt x="291210" y="795146"/>
                </a:moveTo>
                <a:lnTo>
                  <a:pt x="244728" y="815339"/>
                </a:lnTo>
                <a:lnTo>
                  <a:pt x="249681" y="827024"/>
                </a:lnTo>
                <a:lnTo>
                  <a:pt x="296290" y="806831"/>
                </a:lnTo>
                <a:lnTo>
                  <a:pt x="291210" y="795146"/>
                </a:lnTo>
                <a:close/>
              </a:path>
              <a:path w="2129154" h="933450">
                <a:moveTo>
                  <a:pt x="372871" y="759713"/>
                </a:moveTo>
                <a:lnTo>
                  <a:pt x="326263" y="779907"/>
                </a:lnTo>
                <a:lnTo>
                  <a:pt x="331215" y="791590"/>
                </a:lnTo>
                <a:lnTo>
                  <a:pt x="377825" y="771397"/>
                </a:lnTo>
                <a:lnTo>
                  <a:pt x="372871" y="759713"/>
                </a:lnTo>
                <a:close/>
              </a:path>
              <a:path w="2129154" h="933450">
                <a:moveTo>
                  <a:pt x="454405" y="724407"/>
                </a:moveTo>
                <a:lnTo>
                  <a:pt x="407796" y="744601"/>
                </a:lnTo>
                <a:lnTo>
                  <a:pt x="412876" y="756284"/>
                </a:lnTo>
                <a:lnTo>
                  <a:pt x="459485" y="735964"/>
                </a:lnTo>
                <a:lnTo>
                  <a:pt x="454405" y="724407"/>
                </a:lnTo>
                <a:close/>
              </a:path>
              <a:path w="2129154" h="933450">
                <a:moveTo>
                  <a:pt x="535939" y="688975"/>
                </a:moveTo>
                <a:lnTo>
                  <a:pt x="489330" y="709168"/>
                </a:lnTo>
                <a:lnTo>
                  <a:pt x="494410" y="720851"/>
                </a:lnTo>
                <a:lnTo>
                  <a:pt x="541019" y="700658"/>
                </a:lnTo>
                <a:lnTo>
                  <a:pt x="535939" y="688975"/>
                </a:lnTo>
                <a:close/>
              </a:path>
              <a:path w="2129154" h="933450">
                <a:moveTo>
                  <a:pt x="617473" y="653541"/>
                </a:moveTo>
                <a:lnTo>
                  <a:pt x="570864" y="673734"/>
                </a:lnTo>
                <a:lnTo>
                  <a:pt x="575944" y="685419"/>
                </a:lnTo>
                <a:lnTo>
                  <a:pt x="622553" y="665226"/>
                </a:lnTo>
                <a:lnTo>
                  <a:pt x="617473" y="653541"/>
                </a:lnTo>
                <a:close/>
              </a:path>
              <a:path w="2129154" h="933450">
                <a:moveTo>
                  <a:pt x="699007" y="618236"/>
                </a:moveTo>
                <a:lnTo>
                  <a:pt x="652398" y="638428"/>
                </a:lnTo>
                <a:lnTo>
                  <a:pt x="657478" y="650113"/>
                </a:lnTo>
                <a:lnTo>
                  <a:pt x="704088" y="629793"/>
                </a:lnTo>
                <a:lnTo>
                  <a:pt x="699007" y="618236"/>
                </a:lnTo>
                <a:close/>
              </a:path>
              <a:path w="2129154" h="933450">
                <a:moveTo>
                  <a:pt x="780541" y="582802"/>
                </a:moveTo>
                <a:lnTo>
                  <a:pt x="733932" y="602995"/>
                </a:lnTo>
                <a:lnTo>
                  <a:pt x="739013" y="614680"/>
                </a:lnTo>
                <a:lnTo>
                  <a:pt x="785621" y="594487"/>
                </a:lnTo>
                <a:lnTo>
                  <a:pt x="780541" y="582802"/>
                </a:lnTo>
                <a:close/>
              </a:path>
              <a:path w="2129154" h="933450">
                <a:moveTo>
                  <a:pt x="862076" y="547369"/>
                </a:moveTo>
                <a:lnTo>
                  <a:pt x="815593" y="567563"/>
                </a:lnTo>
                <a:lnTo>
                  <a:pt x="820546" y="579246"/>
                </a:lnTo>
                <a:lnTo>
                  <a:pt x="867155" y="559053"/>
                </a:lnTo>
                <a:lnTo>
                  <a:pt x="862076" y="547369"/>
                </a:lnTo>
                <a:close/>
              </a:path>
              <a:path w="2129154" h="933450">
                <a:moveTo>
                  <a:pt x="943737" y="512063"/>
                </a:moveTo>
                <a:lnTo>
                  <a:pt x="897127" y="532257"/>
                </a:lnTo>
                <a:lnTo>
                  <a:pt x="902080" y="543940"/>
                </a:lnTo>
                <a:lnTo>
                  <a:pt x="948689" y="523620"/>
                </a:lnTo>
                <a:lnTo>
                  <a:pt x="943737" y="512063"/>
                </a:lnTo>
                <a:close/>
              </a:path>
              <a:path w="2129154" h="933450">
                <a:moveTo>
                  <a:pt x="1025270" y="476631"/>
                </a:moveTo>
                <a:lnTo>
                  <a:pt x="978662" y="496824"/>
                </a:lnTo>
                <a:lnTo>
                  <a:pt x="983741" y="508507"/>
                </a:lnTo>
                <a:lnTo>
                  <a:pt x="1030351" y="488314"/>
                </a:lnTo>
                <a:lnTo>
                  <a:pt x="1025270" y="476631"/>
                </a:lnTo>
                <a:close/>
              </a:path>
              <a:path w="2129154" h="933450">
                <a:moveTo>
                  <a:pt x="1106804" y="441197"/>
                </a:moveTo>
                <a:lnTo>
                  <a:pt x="1060195" y="461518"/>
                </a:lnTo>
                <a:lnTo>
                  <a:pt x="1065276" y="473075"/>
                </a:lnTo>
                <a:lnTo>
                  <a:pt x="1111884" y="452881"/>
                </a:lnTo>
                <a:lnTo>
                  <a:pt x="1106804" y="441197"/>
                </a:lnTo>
                <a:close/>
              </a:path>
              <a:path w="2129154" h="933450">
                <a:moveTo>
                  <a:pt x="1188339" y="405891"/>
                </a:moveTo>
                <a:lnTo>
                  <a:pt x="1141729" y="426084"/>
                </a:lnTo>
                <a:lnTo>
                  <a:pt x="1146809" y="437769"/>
                </a:lnTo>
                <a:lnTo>
                  <a:pt x="1193418" y="417449"/>
                </a:lnTo>
                <a:lnTo>
                  <a:pt x="1188339" y="405891"/>
                </a:lnTo>
                <a:close/>
              </a:path>
              <a:path w="2129154" h="933450">
                <a:moveTo>
                  <a:pt x="1269872" y="370458"/>
                </a:moveTo>
                <a:lnTo>
                  <a:pt x="1223264" y="390651"/>
                </a:lnTo>
                <a:lnTo>
                  <a:pt x="1228343" y="402336"/>
                </a:lnTo>
                <a:lnTo>
                  <a:pt x="1274952" y="382143"/>
                </a:lnTo>
                <a:lnTo>
                  <a:pt x="1269872" y="370458"/>
                </a:lnTo>
                <a:close/>
              </a:path>
              <a:path w="2129154" h="933450">
                <a:moveTo>
                  <a:pt x="1351406" y="335025"/>
                </a:moveTo>
                <a:lnTo>
                  <a:pt x="1304797" y="355345"/>
                </a:lnTo>
                <a:lnTo>
                  <a:pt x="1309877" y="366902"/>
                </a:lnTo>
                <a:lnTo>
                  <a:pt x="1356487" y="346709"/>
                </a:lnTo>
                <a:lnTo>
                  <a:pt x="1351406" y="335025"/>
                </a:lnTo>
                <a:close/>
              </a:path>
              <a:path w="2129154" h="933450">
                <a:moveTo>
                  <a:pt x="1432940" y="299719"/>
                </a:moveTo>
                <a:lnTo>
                  <a:pt x="1386458" y="319913"/>
                </a:lnTo>
                <a:lnTo>
                  <a:pt x="1391412" y="331596"/>
                </a:lnTo>
                <a:lnTo>
                  <a:pt x="1438020" y="311276"/>
                </a:lnTo>
                <a:lnTo>
                  <a:pt x="1432940" y="299719"/>
                </a:lnTo>
                <a:close/>
              </a:path>
              <a:path w="2129154" h="933450">
                <a:moveTo>
                  <a:pt x="1514602" y="264287"/>
                </a:moveTo>
                <a:lnTo>
                  <a:pt x="1467992" y="284480"/>
                </a:lnTo>
                <a:lnTo>
                  <a:pt x="1472945" y="296163"/>
                </a:lnTo>
                <a:lnTo>
                  <a:pt x="1519554" y="275970"/>
                </a:lnTo>
                <a:lnTo>
                  <a:pt x="1514602" y="264287"/>
                </a:lnTo>
                <a:close/>
              </a:path>
              <a:path w="2129154" h="933450">
                <a:moveTo>
                  <a:pt x="1596135" y="228853"/>
                </a:moveTo>
                <a:lnTo>
                  <a:pt x="1549527" y="249174"/>
                </a:lnTo>
                <a:lnTo>
                  <a:pt x="1554606" y="260731"/>
                </a:lnTo>
                <a:lnTo>
                  <a:pt x="1601215" y="240537"/>
                </a:lnTo>
                <a:lnTo>
                  <a:pt x="1596135" y="228853"/>
                </a:lnTo>
                <a:close/>
              </a:path>
              <a:path w="2129154" h="933450">
                <a:moveTo>
                  <a:pt x="1677669" y="193547"/>
                </a:moveTo>
                <a:lnTo>
                  <a:pt x="1631060" y="213740"/>
                </a:lnTo>
                <a:lnTo>
                  <a:pt x="1636140" y="225425"/>
                </a:lnTo>
                <a:lnTo>
                  <a:pt x="1682750" y="205105"/>
                </a:lnTo>
                <a:lnTo>
                  <a:pt x="1677669" y="193547"/>
                </a:lnTo>
                <a:close/>
              </a:path>
              <a:path w="2129154" h="933450">
                <a:moveTo>
                  <a:pt x="1759203" y="158114"/>
                </a:moveTo>
                <a:lnTo>
                  <a:pt x="1712594" y="178307"/>
                </a:lnTo>
                <a:lnTo>
                  <a:pt x="1717675" y="189991"/>
                </a:lnTo>
                <a:lnTo>
                  <a:pt x="1764283" y="169799"/>
                </a:lnTo>
                <a:lnTo>
                  <a:pt x="1759203" y="158114"/>
                </a:lnTo>
                <a:close/>
              </a:path>
              <a:path w="2129154" h="933450">
                <a:moveTo>
                  <a:pt x="1840738" y="122681"/>
                </a:moveTo>
                <a:lnTo>
                  <a:pt x="1794128" y="143001"/>
                </a:lnTo>
                <a:lnTo>
                  <a:pt x="1799208" y="154558"/>
                </a:lnTo>
                <a:lnTo>
                  <a:pt x="1845817" y="134365"/>
                </a:lnTo>
                <a:lnTo>
                  <a:pt x="1840738" y="122681"/>
                </a:lnTo>
                <a:close/>
              </a:path>
              <a:path w="2129154" h="933450">
                <a:moveTo>
                  <a:pt x="1922271" y="87375"/>
                </a:moveTo>
                <a:lnTo>
                  <a:pt x="1875663" y="107568"/>
                </a:lnTo>
                <a:lnTo>
                  <a:pt x="1880742" y="119252"/>
                </a:lnTo>
                <a:lnTo>
                  <a:pt x="1927352" y="98932"/>
                </a:lnTo>
                <a:lnTo>
                  <a:pt x="1922271" y="87375"/>
                </a:lnTo>
                <a:close/>
              </a:path>
              <a:path w="2129154" h="933450">
                <a:moveTo>
                  <a:pt x="2003805" y="51943"/>
                </a:moveTo>
                <a:lnTo>
                  <a:pt x="1957323" y="72136"/>
                </a:lnTo>
                <a:lnTo>
                  <a:pt x="1962277" y="83819"/>
                </a:lnTo>
                <a:lnTo>
                  <a:pt x="2008885" y="63626"/>
                </a:lnTo>
                <a:lnTo>
                  <a:pt x="2003805" y="51943"/>
                </a:lnTo>
                <a:close/>
              </a:path>
              <a:path w="2129154" h="933450">
                <a:moveTo>
                  <a:pt x="2112734" y="24002"/>
                </a:moveTo>
                <a:lnTo>
                  <a:pt x="2068194" y="24002"/>
                </a:lnTo>
                <a:lnTo>
                  <a:pt x="2073275" y="35687"/>
                </a:lnTo>
                <a:lnTo>
                  <a:pt x="2061627" y="40707"/>
                </a:lnTo>
                <a:lnTo>
                  <a:pt x="2074290" y="69850"/>
                </a:lnTo>
                <a:lnTo>
                  <a:pt x="2112734" y="24002"/>
                </a:lnTo>
                <a:close/>
              </a:path>
              <a:path w="2129154" h="933450">
                <a:moveTo>
                  <a:pt x="2056575" y="29083"/>
                </a:moveTo>
                <a:lnTo>
                  <a:pt x="2038857" y="36830"/>
                </a:lnTo>
                <a:lnTo>
                  <a:pt x="2043810" y="48387"/>
                </a:lnTo>
                <a:lnTo>
                  <a:pt x="2061627" y="40707"/>
                </a:lnTo>
                <a:lnTo>
                  <a:pt x="2056575" y="29083"/>
                </a:lnTo>
                <a:close/>
              </a:path>
              <a:path w="2129154" h="933450">
                <a:moveTo>
                  <a:pt x="2068194" y="24002"/>
                </a:moveTo>
                <a:lnTo>
                  <a:pt x="2056575" y="29083"/>
                </a:lnTo>
                <a:lnTo>
                  <a:pt x="2061627" y="40707"/>
                </a:lnTo>
                <a:lnTo>
                  <a:pt x="2073275" y="35687"/>
                </a:lnTo>
                <a:lnTo>
                  <a:pt x="2068194" y="24002"/>
                </a:lnTo>
                <a:close/>
              </a:path>
              <a:path w="2129154" h="933450">
                <a:moveTo>
                  <a:pt x="2043938" y="0"/>
                </a:moveTo>
                <a:lnTo>
                  <a:pt x="2056575" y="29083"/>
                </a:lnTo>
                <a:lnTo>
                  <a:pt x="2068194" y="24002"/>
                </a:lnTo>
                <a:lnTo>
                  <a:pt x="2112734" y="24002"/>
                </a:lnTo>
                <a:lnTo>
                  <a:pt x="2129028" y="4571"/>
                </a:lnTo>
                <a:lnTo>
                  <a:pt x="2043938" y="0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9290" y="2844904"/>
            <a:ext cx="2099310" cy="1089660"/>
          </a:xfrm>
          <a:custGeom>
            <a:avLst/>
            <a:gdLst/>
            <a:ahLst/>
            <a:cxnLst/>
            <a:rect l="l" t="t" r="r" b="b"/>
            <a:pathLst>
              <a:path w="2099310" h="1089660">
                <a:moveTo>
                  <a:pt x="45085" y="1054862"/>
                </a:moveTo>
                <a:lnTo>
                  <a:pt x="0" y="1078230"/>
                </a:lnTo>
                <a:lnTo>
                  <a:pt x="5842" y="1089406"/>
                </a:lnTo>
                <a:lnTo>
                  <a:pt x="50927" y="1066165"/>
                </a:lnTo>
                <a:lnTo>
                  <a:pt x="45085" y="1054862"/>
                </a:lnTo>
                <a:close/>
              </a:path>
              <a:path w="2099310" h="1089660">
                <a:moveTo>
                  <a:pt x="124079" y="1013968"/>
                </a:moveTo>
                <a:lnTo>
                  <a:pt x="78994" y="1037336"/>
                </a:lnTo>
                <a:lnTo>
                  <a:pt x="84836" y="1048639"/>
                </a:lnTo>
                <a:lnTo>
                  <a:pt x="129921" y="1025271"/>
                </a:lnTo>
                <a:lnTo>
                  <a:pt x="124079" y="1013968"/>
                </a:lnTo>
                <a:close/>
              </a:path>
              <a:path w="2099310" h="1089660">
                <a:moveTo>
                  <a:pt x="203073" y="973201"/>
                </a:moveTo>
                <a:lnTo>
                  <a:pt x="157988" y="996569"/>
                </a:lnTo>
                <a:lnTo>
                  <a:pt x="163830" y="1007745"/>
                </a:lnTo>
                <a:lnTo>
                  <a:pt x="208915" y="984504"/>
                </a:lnTo>
                <a:lnTo>
                  <a:pt x="203073" y="973201"/>
                </a:lnTo>
                <a:close/>
              </a:path>
              <a:path w="2099310" h="1089660">
                <a:moveTo>
                  <a:pt x="282067" y="932307"/>
                </a:moveTo>
                <a:lnTo>
                  <a:pt x="236855" y="955675"/>
                </a:lnTo>
                <a:lnTo>
                  <a:pt x="242697" y="966978"/>
                </a:lnTo>
                <a:lnTo>
                  <a:pt x="287909" y="943610"/>
                </a:lnTo>
                <a:lnTo>
                  <a:pt x="282067" y="932307"/>
                </a:lnTo>
                <a:close/>
              </a:path>
              <a:path w="2099310" h="1089660">
                <a:moveTo>
                  <a:pt x="361061" y="891540"/>
                </a:moveTo>
                <a:lnTo>
                  <a:pt x="315849" y="914908"/>
                </a:lnTo>
                <a:lnTo>
                  <a:pt x="321691" y="926084"/>
                </a:lnTo>
                <a:lnTo>
                  <a:pt x="366903" y="902843"/>
                </a:lnTo>
                <a:lnTo>
                  <a:pt x="361061" y="891540"/>
                </a:lnTo>
                <a:close/>
              </a:path>
              <a:path w="2099310" h="1089660">
                <a:moveTo>
                  <a:pt x="439928" y="850646"/>
                </a:moveTo>
                <a:lnTo>
                  <a:pt x="394843" y="874014"/>
                </a:lnTo>
                <a:lnTo>
                  <a:pt x="400685" y="885317"/>
                </a:lnTo>
                <a:lnTo>
                  <a:pt x="445770" y="861949"/>
                </a:lnTo>
                <a:lnTo>
                  <a:pt x="439928" y="850646"/>
                </a:lnTo>
                <a:close/>
              </a:path>
              <a:path w="2099310" h="1089660">
                <a:moveTo>
                  <a:pt x="518922" y="809879"/>
                </a:moveTo>
                <a:lnTo>
                  <a:pt x="473837" y="833247"/>
                </a:lnTo>
                <a:lnTo>
                  <a:pt x="479679" y="844423"/>
                </a:lnTo>
                <a:lnTo>
                  <a:pt x="524764" y="821182"/>
                </a:lnTo>
                <a:lnTo>
                  <a:pt x="518922" y="809879"/>
                </a:lnTo>
                <a:close/>
              </a:path>
              <a:path w="2099310" h="1089660">
                <a:moveTo>
                  <a:pt x="597916" y="768985"/>
                </a:moveTo>
                <a:lnTo>
                  <a:pt x="552831" y="792353"/>
                </a:lnTo>
                <a:lnTo>
                  <a:pt x="558673" y="803656"/>
                </a:lnTo>
                <a:lnTo>
                  <a:pt x="603758" y="780288"/>
                </a:lnTo>
                <a:lnTo>
                  <a:pt x="597916" y="768985"/>
                </a:lnTo>
                <a:close/>
              </a:path>
              <a:path w="2099310" h="1089660">
                <a:moveTo>
                  <a:pt x="676910" y="728218"/>
                </a:moveTo>
                <a:lnTo>
                  <a:pt x="631825" y="751586"/>
                </a:lnTo>
                <a:lnTo>
                  <a:pt x="637540" y="762762"/>
                </a:lnTo>
                <a:lnTo>
                  <a:pt x="682752" y="739521"/>
                </a:lnTo>
                <a:lnTo>
                  <a:pt x="676910" y="728218"/>
                </a:lnTo>
                <a:close/>
              </a:path>
              <a:path w="2099310" h="1089660">
                <a:moveTo>
                  <a:pt x="755904" y="687324"/>
                </a:moveTo>
                <a:lnTo>
                  <a:pt x="710692" y="710692"/>
                </a:lnTo>
                <a:lnTo>
                  <a:pt x="716534" y="721995"/>
                </a:lnTo>
                <a:lnTo>
                  <a:pt x="761746" y="698627"/>
                </a:lnTo>
                <a:lnTo>
                  <a:pt x="755904" y="687324"/>
                </a:lnTo>
                <a:close/>
              </a:path>
              <a:path w="2099310" h="1089660">
                <a:moveTo>
                  <a:pt x="834771" y="646557"/>
                </a:moveTo>
                <a:lnTo>
                  <a:pt x="789686" y="669925"/>
                </a:lnTo>
                <a:lnTo>
                  <a:pt x="795528" y="681228"/>
                </a:lnTo>
                <a:lnTo>
                  <a:pt x="840613" y="657860"/>
                </a:lnTo>
                <a:lnTo>
                  <a:pt x="834771" y="646557"/>
                </a:lnTo>
                <a:close/>
              </a:path>
              <a:path w="2099310" h="1089660">
                <a:moveTo>
                  <a:pt x="913765" y="605790"/>
                </a:moveTo>
                <a:lnTo>
                  <a:pt x="868680" y="629031"/>
                </a:lnTo>
                <a:lnTo>
                  <a:pt x="874522" y="640334"/>
                </a:lnTo>
                <a:lnTo>
                  <a:pt x="919607" y="616966"/>
                </a:lnTo>
                <a:lnTo>
                  <a:pt x="913765" y="605790"/>
                </a:lnTo>
                <a:close/>
              </a:path>
              <a:path w="2099310" h="1089660">
                <a:moveTo>
                  <a:pt x="992759" y="564896"/>
                </a:moveTo>
                <a:lnTo>
                  <a:pt x="947674" y="588264"/>
                </a:lnTo>
                <a:lnTo>
                  <a:pt x="953516" y="599567"/>
                </a:lnTo>
                <a:lnTo>
                  <a:pt x="998601" y="576199"/>
                </a:lnTo>
                <a:lnTo>
                  <a:pt x="992759" y="564896"/>
                </a:lnTo>
                <a:close/>
              </a:path>
              <a:path w="2099310" h="1089660">
                <a:moveTo>
                  <a:pt x="1071753" y="524129"/>
                </a:moveTo>
                <a:lnTo>
                  <a:pt x="1026668" y="547370"/>
                </a:lnTo>
                <a:lnTo>
                  <a:pt x="1032383" y="558673"/>
                </a:lnTo>
                <a:lnTo>
                  <a:pt x="1077595" y="535305"/>
                </a:lnTo>
                <a:lnTo>
                  <a:pt x="1071753" y="524129"/>
                </a:lnTo>
                <a:close/>
              </a:path>
              <a:path w="2099310" h="1089660">
                <a:moveTo>
                  <a:pt x="1150747" y="483235"/>
                </a:moveTo>
                <a:lnTo>
                  <a:pt x="1105535" y="506603"/>
                </a:lnTo>
                <a:lnTo>
                  <a:pt x="1111377" y="517906"/>
                </a:lnTo>
                <a:lnTo>
                  <a:pt x="1156589" y="494538"/>
                </a:lnTo>
                <a:lnTo>
                  <a:pt x="1150747" y="483235"/>
                </a:lnTo>
                <a:close/>
              </a:path>
              <a:path w="2099310" h="1089660">
                <a:moveTo>
                  <a:pt x="1229614" y="442468"/>
                </a:moveTo>
                <a:lnTo>
                  <a:pt x="1184529" y="465709"/>
                </a:lnTo>
                <a:lnTo>
                  <a:pt x="1190371" y="477012"/>
                </a:lnTo>
                <a:lnTo>
                  <a:pt x="1235456" y="453644"/>
                </a:lnTo>
                <a:lnTo>
                  <a:pt x="1229614" y="442468"/>
                </a:lnTo>
                <a:close/>
              </a:path>
              <a:path w="2099310" h="1089660">
                <a:moveTo>
                  <a:pt x="1308608" y="401574"/>
                </a:moveTo>
                <a:lnTo>
                  <a:pt x="1263523" y="424942"/>
                </a:lnTo>
                <a:lnTo>
                  <a:pt x="1269365" y="436245"/>
                </a:lnTo>
                <a:lnTo>
                  <a:pt x="1314450" y="412877"/>
                </a:lnTo>
                <a:lnTo>
                  <a:pt x="1308608" y="401574"/>
                </a:lnTo>
                <a:close/>
              </a:path>
              <a:path w="2099310" h="1089660">
                <a:moveTo>
                  <a:pt x="1387602" y="360807"/>
                </a:moveTo>
                <a:lnTo>
                  <a:pt x="1342517" y="384048"/>
                </a:lnTo>
                <a:lnTo>
                  <a:pt x="1348359" y="395350"/>
                </a:lnTo>
                <a:lnTo>
                  <a:pt x="1393444" y="371983"/>
                </a:lnTo>
                <a:lnTo>
                  <a:pt x="1387602" y="360807"/>
                </a:lnTo>
                <a:close/>
              </a:path>
              <a:path w="2099310" h="1089660">
                <a:moveTo>
                  <a:pt x="1466596" y="319913"/>
                </a:moveTo>
                <a:lnTo>
                  <a:pt x="1421511" y="343281"/>
                </a:lnTo>
                <a:lnTo>
                  <a:pt x="1427353" y="354584"/>
                </a:lnTo>
                <a:lnTo>
                  <a:pt x="1472438" y="331216"/>
                </a:lnTo>
                <a:lnTo>
                  <a:pt x="1466596" y="319913"/>
                </a:lnTo>
                <a:close/>
              </a:path>
              <a:path w="2099310" h="1089660">
                <a:moveTo>
                  <a:pt x="1545590" y="279146"/>
                </a:moveTo>
                <a:lnTo>
                  <a:pt x="1500378" y="302387"/>
                </a:lnTo>
                <a:lnTo>
                  <a:pt x="1506220" y="313690"/>
                </a:lnTo>
                <a:lnTo>
                  <a:pt x="1551432" y="290322"/>
                </a:lnTo>
                <a:lnTo>
                  <a:pt x="1545590" y="279146"/>
                </a:lnTo>
                <a:close/>
              </a:path>
              <a:path w="2099310" h="1089660">
                <a:moveTo>
                  <a:pt x="1624584" y="238252"/>
                </a:moveTo>
                <a:lnTo>
                  <a:pt x="1579372" y="261620"/>
                </a:lnTo>
                <a:lnTo>
                  <a:pt x="1585214" y="272923"/>
                </a:lnTo>
                <a:lnTo>
                  <a:pt x="1630299" y="249555"/>
                </a:lnTo>
                <a:lnTo>
                  <a:pt x="1624584" y="238252"/>
                </a:lnTo>
                <a:close/>
              </a:path>
              <a:path w="2099310" h="1089660">
                <a:moveTo>
                  <a:pt x="1703451" y="197485"/>
                </a:moveTo>
                <a:lnTo>
                  <a:pt x="1658366" y="220725"/>
                </a:lnTo>
                <a:lnTo>
                  <a:pt x="1664208" y="232029"/>
                </a:lnTo>
                <a:lnTo>
                  <a:pt x="1709293" y="208661"/>
                </a:lnTo>
                <a:lnTo>
                  <a:pt x="1703451" y="197485"/>
                </a:lnTo>
                <a:close/>
              </a:path>
              <a:path w="2099310" h="1089660">
                <a:moveTo>
                  <a:pt x="1782445" y="156591"/>
                </a:moveTo>
                <a:lnTo>
                  <a:pt x="1737360" y="179959"/>
                </a:lnTo>
                <a:lnTo>
                  <a:pt x="1743202" y="191262"/>
                </a:lnTo>
                <a:lnTo>
                  <a:pt x="1788287" y="167894"/>
                </a:lnTo>
                <a:lnTo>
                  <a:pt x="1782445" y="156591"/>
                </a:lnTo>
                <a:close/>
              </a:path>
              <a:path w="2099310" h="1089660">
                <a:moveTo>
                  <a:pt x="1861439" y="115824"/>
                </a:moveTo>
                <a:lnTo>
                  <a:pt x="1816354" y="139065"/>
                </a:lnTo>
                <a:lnTo>
                  <a:pt x="1822196" y="150368"/>
                </a:lnTo>
                <a:lnTo>
                  <a:pt x="1867281" y="127127"/>
                </a:lnTo>
                <a:lnTo>
                  <a:pt x="1861439" y="115824"/>
                </a:lnTo>
                <a:close/>
              </a:path>
              <a:path w="2099310" h="1089660">
                <a:moveTo>
                  <a:pt x="1940433" y="74930"/>
                </a:moveTo>
                <a:lnTo>
                  <a:pt x="1895221" y="98298"/>
                </a:lnTo>
                <a:lnTo>
                  <a:pt x="1901063" y="109600"/>
                </a:lnTo>
                <a:lnTo>
                  <a:pt x="1946275" y="86233"/>
                </a:lnTo>
                <a:lnTo>
                  <a:pt x="1940433" y="74930"/>
                </a:lnTo>
                <a:close/>
              </a:path>
              <a:path w="2099310" h="1089660">
                <a:moveTo>
                  <a:pt x="2099183" y="0"/>
                </a:moveTo>
                <a:lnTo>
                  <a:pt x="2013966" y="1143"/>
                </a:lnTo>
                <a:lnTo>
                  <a:pt x="2049018" y="68834"/>
                </a:lnTo>
                <a:lnTo>
                  <a:pt x="2099183" y="0"/>
                </a:lnTo>
                <a:close/>
              </a:path>
              <a:path w="2099310" h="1089660">
                <a:moveTo>
                  <a:pt x="2019427" y="34162"/>
                </a:moveTo>
                <a:lnTo>
                  <a:pt x="1974215" y="57404"/>
                </a:lnTo>
                <a:lnTo>
                  <a:pt x="1980057" y="68707"/>
                </a:lnTo>
                <a:lnTo>
                  <a:pt x="2025269" y="45466"/>
                </a:lnTo>
                <a:lnTo>
                  <a:pt x="2019427" y="34162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3531" y="2052425"/>
            <a:ext cx="1748789" cy="1451610"/>
          </a:xfrm>
          <a:custGeom>
            <a:avLst/>
            <a:gdLst/>
            <a:ahLst/>
            <a:cxnLst/>
            <a:rect l="l" t="t" r="r" b="b"/>
            <a:pathLst>
              <a:path w="1748789" h="1451610">
                <a:moveTo>
                  <a:pt x="39115" y="1408938"/>
                </a:moveTo>
                <a:lnTo>
                  <a:pt x="0" y="1441323"/>
                </a:lnTo>
                <a:lnTo>
                  <a:pt x="8127" y="1451102"/>
                </a:lnTo>
                <a:lnTo>
                  <a:pt x="47243" y="1418717"/>
                </a:lnTo>
                <a:lnTo>
                  <a:pt x="39115" y="1408938"/>
                </a:lnTo>
                <a:close/>
              </a:path>
              <a:path w="1748789" h="1451610">
                <a:moveTo>
                  <a:pt x="107568" y="1352169"/>
                </a:moveTo>
                <a:lnTo>
                  <a:pt x="68452" y="1384554"/>
                </a:lnTo>
                <a:lnTo>
                  <a:pt x="76580" y="1394333"/>
                </a:lnTo>
                <a:lnTo>
                  <a:pt x="115697" y="1361948"/>
                </a:lnTo>
                <a:lnTo>
                  <a:pt x="107568" y="1352169"/>
                </a:lnTo>
                <a:close/>
              </a:path>
              <a:path w="1748789" h="1451610">
                <a:moveTo>
                  <a:pt x="176022" y="1295400"/>
                </a:moveTo>
                <a:lnTo>
                  <a:pt x="136905" y="1327912"/>
                </a:lnTo>
                <a:lnTo>
                  <a:pt x="145033" y="1337691"/>
                </a:lnTo>
                <a:lnTo>
                  <a:pt x="184150" y="1305179"/>
                </a:lnTo>
                <a:lnTo>
                  <a:pt x="176022" y="1295400"/>
                </a:lnTo>
                <a:close/>
              </a:path>
              <a:path w="1748789" h="1451610">
                <a:moveTo>
                  <a:pt x="244475" y="1238758"/>
                </a:moveTo>
                <a:lnTo>
                  <a:pt x="205358" y="1271143"/>
                </a:lnTo>
                <a:lnTo>
                  <a:pt x="213360" y="1280922"/>
                </a:lnTo>
                <a:lnTo>
                  <a:pt x="252475" y="1248537"/>
                </a:lnTo>
                <a:lnTo>
                  <a:pt x="244475" y="1238758"/>
                </a:lnTo>
                <a:close/>
              </a:path>
              <a:path w="1748789" h="1451610">
                <a:moveTo>
                  <a:pt x="312800" y="1181989"/>
                </a:moveTo>
                <a:lnTo>
                  <a:pt x="273685" y="1214374"/>
                </a:lnTo>
                <a:lnTo>
                  <a:pt x="281813" y="1224152"/>
                </a:lnTo>
                <a:lnTo>
                  <a:pt x="320928" y="1191767"/>
                </a:lnTo>
                <a:lnTo>
                  <a:pt x="312800" y="1181989"/>
                </a:lnTo>
                <a:close/>
              </a:path>
              <a:path w="1748789" h="1451610">
                <a:moveTo>
                  <a:pt x="381253" y="1125220"/>
                </a:moveTo>
                <a:lnTo>
                  <a:pt x="342138" y="1157604"/>
                </a:lnTo>
                <a:lnTo>
                  <a:pt x="350265" y="1167384"/>
                </a:lnTo>
                <a:lnTo>
                  <a:pt x="389381" y="1134999"/>
                </a:lnTo>
                <a:lnTo>
                  <a:pt x="381253" y="1125220"/>
                </a:lnTo>
                <a:close/>
              </a:path>
              <a:path w="1748789" h="1451610">
                <a:moveTo>
                  <a:pt x="449706" y="1068451"/>
                </a:moveTo>
                <a:lnTo>
                  <a:pt x="410590" y="1100836"/>
                </a:lnTo>
                <a:lnTo>
                  <a:pt x="418718" y="1110614"/>
                </a:lnTo>
                <a:lnTo>
                  <a:pt x="457835" y="1078229"/>
                </a:lnTo>
                <a:lnTo>
                  <a:pt x="449706" y="1068451"/>
                </a:lnTo>
                <a:close/>
              </a:path>
              <a:path w="1748789" h="1451610">
                <a:moveTo>
                  <a:pt x="518160" y="1011682"/>
                </a:moveTo>
                <a:lnTo>
                  <a:pt x="479043" y="1044194"/>
                </a:lnTo>
                <a:lnTo>
                  <a:pt x="487172" y="1053973"/>
                </a:lnTo>
                <a:lnTo>
                  <a:pt x="526288" y="1021461"/>
                </a:lnTo>
                <a:lnTo>
                  <a:pt x="518160" y="1011682"/>
                </a:lnTo>
                <a:close/>
              </a:path>
              <a:path w="1748789" h="1451610">
                <a:moveTo>
                  <a:pt x="586613" y="955039"/>
                </a:moveTo>
                <a:lnTo>
                  <a:pt x="547497" y="987425"/>
                </a:lnTo>
                <a:lnTo>
                  <a:pt x="555625" y="997203"/>
                </a:lnTo>
                <a:lnTo>
                  <a:pt x="594740" y="964819"/>
                </a:lnTo>
                <a:lnTo>
                  <a:pt x="586613" y="955039"/>
                </a:lnTo>
                <a:close/>
              </a:path>
              <a:path w="1748789" h="1451610">
                <a:moveTo>
                  <a:pt x="655065" y="898271"/>
                </a:moveTo>
                <a:lnTo>
                  <a:pt x="615950" y="930655"/>
                </a:lnTo>
                <a:lnTo>
                  <a:pt x="624077" y="940435"/>
                </a:lnTo>
                <a:lnTo>
                  <a:pt x="663193" y="908050"/>
                </a:lnTo>
                <a:lnTo>
                  <a:pt x="655065" y="898271"/>
                </a:lnTo>
                <a:close/>
              </a:path>
              <a:path w="1748789" h="1451610">
                <a:moveTo>
                  <a:pt x="723518" y="841501"/>
                </a:moveTo>
                <a:lnTo>
                  <a:pt x="684402" y="873887"/>
                </a:lnTo>
                <a:lnTo>
                  <a:pt x="692403" y="883665"/>
                </a:lnTo>
                <a:lnTo>
                  <a:pt x="731519" y="851280"/>
                </a:lnTo>
                <a:lnTo>
                  <a:pt x="723518" y="841501"/>
                </a:lnTo>
                <a:close/>
              </a:path>
              <a:path w="1748789" h="1451610">
                <a:moveTo>
                  <a:pt x="791844" y="784733"/>
                </a:moveTo>
                <a:lnTo>
                  <a:pt x="752728" y="817117"/>
                </a:lnTo>
                <a:lnTo>
                  <a:pt x="760856" y="826897"/>
                </a:lnTo>
                <a:lnTo>
                  <a:pt x="799973" y="794512"/>
                </a:lnTo>
                <a:lnTo>
                  <a:pt x="791844" y="784733"/>
                </a:lnTo>
                <a:close/>
              </a:path>
              <a:path w="1748789" h="1451610">
                <a:moveTo>
                  <a:pt x="860298" y="727963"/>
                </a:moveTo>
                <a:lnTo>
                  <a:pt x="821181" y="760476"/>
                </a:lnTo>
                <a:lnTo>
                  <a:pt x="829310" y="770254"/>
                </a:lnTo>
                <a:lnTo>
                  <a:pt x="868426" y="737742"/>
                </a:lnTo>
                <a:lnTo>
                  <a:pt x="860298" y="727963"/>
                </a:lnTo>
                <a:close/>
              </a:path>
              <a:path w="1748789" h="1451610">
                <a:moveTo>
                  <a:pt x="928751" y="671322"/>
                </a:moveTo>
                <a:lnTo>
                  <a:pt x="889635" y="703707"/>
                </a:lnTo>
                <a:lnTo>
                  <a:pt x="897763" y="713486"/>
                </a:lnTo>
                <a:lnTo>
                  <a:pt x="936878" y="680974"/>
                </a:lnTo>
                <a:lnTo>
                  <a:pt x="928751" y="671322"/>
                </a:lnTo>
                <a:close/>
              </a:path>
              <a:path w="1748789" h="1451610">
                <a:moveTo>
                  <a:pt x="997203" y="614552"/>
                </a:moveTo>
                <a:lnTo>
                  <a:pt x="958088" y="646938"/>
                </a:lnTo>
                <a:lnTo>
                  <a:pt x="966215" y="656716"/>
                </a:lnTo>
                <a:lnTo>
                  <a:pt x="1005331" y="624332"/>
                </a:lnTo>
                <a:lnTo>
                  <a:pt x="997203" y="614552"/>
                </a:lnTo>
                <a:close/>
              </a:path>
              <a:path w="1748789" h="1451610">
                <a:moveTo>
                  <a:pt x="1065656" y="557784"/>
                </a:moveTo>
                <a:lnTo>
                  <a:pt x="1026540" y="590169"/>
                </a:lnTo>
                <a:lnTo>
                  <a:pt x="1034668" y="599948"/>
                </a:lnTo>
                <a:lnTo>
                  <a:pt x="1073785" y="567563"/>
                </a:lnTo>
                <a:lnTo>
                  <a:pt x="1065656" y="557784"/>
                </a:lnTo>
                <a:close/>
              </a:path>
              <a:path w="1748789" h="1451610">
                <a:moveTo>
                  <a:pt x="1134110" y="501014"/>
                </a:moveTo>
                <a:lnTo>
                  <a:pt x="1094993" y="533400"/>
                </a:lnTo>
                <a:lnTo>
                  <a:pt x="1103122" y="543178"/>
                </a:lnTo>
                <a:lnTo>
                  <a:pt x="1142111" y="510794"/>
                </a:lnTo>
                <a:lnTo>
                  <a:pt x="1134110" y="501014"/>
                </a:lnTo>
                <a:close/>
              </a:path>
              <a:path w="1748789" h="1451610">
                <a:moveTo>
                  <a:pt x="1202563" y="444246"/>
                </a:moveTo>
                <a:lnTo>
                  <a:pt x="1163447" y="476758"/>
                </a:lnTo>
                <a:lnTo>
                  <a:pt x="1171448" y="486537"/>
                </a:lnTo>
                <a:lnTo>
                  <a:pt x="1210564" y="454025"/>
                </a:lnTo>
                <a:lnTo>
                  <a:pt x="1202563" y="444246"/>
                </a:lnTo>
                <a:close/>
              </a:path>
              <a:path w="1748789" h="1451610">
                <a:moveTo>
                  <a:pt x="1270889" y="387476"/>
                </a:moveTo>
                <a:lnTo>
                  <a:pt x="1231773" y="419988"/>
                </a:lnTo>
                <a:lnTo>
                  <a:pt x="1239901" y="429767"/>
                </a:lnTo>
                <a:lnTo>
                  <a:pt x="1279016" y="397255"/>
                </a:lnTo>
                <a:lnTo>
                  <a:pt x="1270889" y="387476"/>
                </a:lnTo>
                <a:close/>
              </a:path>
              <a:path w="1748789" h="1451610">
                <a:moveTo>
                  <a:pt x="1339341" y="330835"/>
                </a:moveTo>
                <a:lnTo>
                  <a:pt x="1300226" y="363220"/>
                </a:lnTo>
                <a:lnTo>
                  <a:pt x="1308353" y="372999"/>
                </a:lnTo>
                <a:lnTo>
                  <a:pt x="1347469" y="340613"/>
                </a:lnTo>
                <a:lnTo>
                  <a:pt x="1339341" y="330835"/>
                </a:lnTo>
                <a:close/>
              </a:path>
              <a:path w="1748789" h="1451610">
                <a:moveTo>
                  <a:pt x="1407794" y="274065"/>
                </a:moveTo>
                <a:lnTo>
                  <a:pt x="1368678" y="306450"/>
                </a:lnTo>
                <a:lnTo>
                  <a:pt x="1376806" y="316229"/>
                </a:lnTo>
                <a:lnTo>
                  <a:pt x="1415923" y="283845"/>
                </a:lnTo>
                <a:lnTo>
                  <a:pt x="1407794" y="274065"/>
                </a:lnTo>
                <a:close/>
              </a:path>
              <a:path w="1748789" h="1451610">
                <a:moveTo>
                  <a:pt x="1476248" y="217297"/>
                </a:moveTo>
                <a:lnTo>
                  <a:pt x="1437131" y="249682"/>
                </a:lnTo>
                <a:lnTo>
                  <a:pt x="1445260" y="259461"/>
                </a:lnTo>
                <a:lnTo>
                  <a:pt x="1484376" y="227075"/>
                </a:lnTo>
                <a:lnTo>
                  <a:pt x="1476248" y="217297"/>
                </a:lnTo>
                <a:close/>
              </a:path>
              <a:path w="1748789" h="1451610">
                <a:moveTo>
                  <a:pt x="1544701" y="160527"/>
                </a:moveTo>
                <a:lnTo>
                  <a:pt x="1505585" y="193039"/>
                </a:lnTo>
                <a:lnTo>
                  <a:pt x="1513713" y="202819"/>
                </a:lnTo>
                <a:lnTo>
                  <a:pt x="1552828" y="170307"/>
                </a:lnTo>
                <a:lnTo>
                  <a:pt x="1544701" y="160527"/>
                </a:lnTo>
                <a:close/>
              </a:path>
              <a:path w="1748789" h="1451610">
                <a:moveTo>
                  <a:pt x="1613153" y="103759"/>
                </a:moveTo>
                <a:lnTo>
                  <a:pt x="1574038" y="136271"/>
                </a:lnTo>
                <a:lnTo>
                  <a:pt x="1582165" y="146050"/>
                </a:lnTo>
                <a:lnTo>
                  <a:pt x="1621154" y="113537"/>
                </a:lnTo>
                <a:lnTo>
                  <a:pt x="1613153" y="103759"/>
                </a:lnTo>
                <a:close/>
              </a:path>
              <a:path w="1748789" h="1451610">
                <a:moveTo>
                  <a:pt x="1681606" y="47116"/>
                </a:moveTo>
                <a:lnTo>
                  <a:pt x="1642490" y="79501"/>
                </a:lnTo>
                <a:lnTo>
                  <a:pt x="1650491" y="89280"/>
                </a:lnTo>
                <a:lnTo>
                  <a:pt x="1689607" y="56896"/>
                </a:lnTo>
                <a:lnTo>
                  <a:pt x="1681606" y="47116"/>
                </a:lnTo>
                <a:close/>
              </a:path>
              <a:path w="1748789" h="1451610">
                <a:moveTo>
                  <a:pt x="1748281" y="0"/>
                </a:moveTo>
                <a:lnTo>
                  <a:pt x="1665224" y="19303"/>
                </a:lnTo>
                <a:lnTo>
                  <a:pt x="1713864" y="77977"/>
                </a:lnTo>
                <a:lnTo>
                  <a:pt x="1748281" y="0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9980" y="1442825"/>
            <a:ext cx="1137920" cy="940435"/>
          </a:xfrm>
          <a:custGeom>
            <a:avLst/>
            <a:gdLst/>
            <a:ahLst/>
            <a:cxnLst/>
            <a:rect l="l" t="t" r="r" b="b"/>
            <a:pathLst>
              <a:path w="1137920" h="940435">
                <a:moveTo>
                  <a:pt x="39242" y="897763"/>
                </a:moveTo>
                <a:lnTo>
                  <a:pt x="0" y="930148"/>
                </a:lnTo>
                <a:lnTo>
                  <a:pt x="8127" y="939926"/>
                </a:lnTo>
                <a:lnTo>
                  <a:pt x="47243" y="907541"/>
                </a:lnTo>
                <a:lnTo>
                  <a:pt x="39242" y="897763"/>
                </a:lnTo>
                <a:close/>
              </a:path>
              <a:path w="1137920" h="940435">
                <a:moveTo>
                  <a:pt x="107822" y="841248"/>
                </a:moveTo>
                <a:lnTo>
                  <a:pt x="68579" y="873505"/>
                </a:lnTo>
                <a:lnTo>
                  <a:pt x="76707" y="883285"/>
                </a:lnTo>
                <a:lnTo>
                  <a:pt x="115824" y="851026"/>
                </a:lnTo>
                <a:lnTo>
                  <a:pt x="107822" y="841248"/>
                </a:lnTo>
                <a:close/>
              </a:path>
              <a:path w="1137920" h="940435">
                <a:moveTo>
                  <a:pt x="176402" y="784605"/>
                </a:moveTo>
                <a:lnTo>
                  <a:pt x="137159" y="816990"/>
                </a:lnTo>
                <a:lnTo>
                  <a:pt x="145287" y="826770"/>
                </a:lnTo>
                <a:lnTo>
                  <a:pt x="184530" y="794512"/>
                </a:lnTo>
                <a:lnTo>
                  <a:pt x="176402" y="784605"/>
                </a:lnTo>
                <a:close/>
              </a:path>
              <a:path w="1137920" h="940435">
                <a:moveTo>
                  <a:pt x="244982" y="728090"/>
                </a:moveTo>
                <a:lnTo>
                  <a:pt x="205739" y="760476"/>
                </a:lnTo>
                <a:lnTo>
                  <a:pt x="213867" y="770254"/>
                </a:lnTo>
                <a:lnTo>
                  <a:pt x="253110" y="737870"/>
                </a:lnTo>
                <a:lnTo>
                  <a:pt x="244982" y="728090"/>
                </a:lnTo>
                <a:close/>
              </a:path>
              <a:path w="1137920" h="940435">
                <a:moveTo>
                  <a:pt x="313563" y="671576"/>
                </a:moveTo>
                <a:lnTo>
                  <a:pt x="274319" y="703834"/>
                </a:lnTo>
                <a:lnTo>
                  <a:pt x="282447" y="713613"/>
                </a:lnTo>
                <a:lnTo>
                  <a:pt x="321690" y="681354"/>
                </a:lnTo>
                <a:lnTo>
                  <a:pt x="313563" y="671576"/>
                </a:lnTo>
                <a:close/>
              </a:path>
              <a:path w="1137920" h="940435">
                <a:moveTo>
                  <a:pt x="382142" y="614934"/>
                </a:moveTo>
                <a:lnTo>
                  <a:pt x="342900" y="647319"/>
                </a:lnTo>
                <a:lnTo>
                  <a:pt x="351027" y="657098"/>
                </a:lnTo>
                <a:lnTo>
                  <a:pt x="390270" y="624839"/>
                </a:lnTo>
                <a:lnTo>
                  <a:pt x="382142" y="614934"/>
                </a:lnTo>
                <a:close/>
              </a:path>
              <a:path w="1137920" h="940435">
                <a:moveTo>
                  <a:pt x="450722" y="558419"/>
                </a:moveTo>
                <a:lnTo>
                  <a:pt x="411606" y="590803"/>
                </a:lnTo>
                <a:lnTo>
                  <a:pt x="419607" y="600583"/>
                </a:lnTo>
                <a:lnTo>
                  <a:pt x="458850" y="568198"/>
                </a:lnTo>
                <a:lnTo>
                  <a:pt x="450722" y="558419"/>
                </a:lnTo>
                <a:close/>
              </a:path>
              <a:path w="1137920" h="940435">
                <a:moveTo>
                  <a:pt x="519302" y="501903"/>
                </a:moveTo>
                <a:lnTo>
                  <a:pt x="480187" y="534162"/>
                </a:lnTo>
                <a:lnTo>
                  <a:pt x="488188" y="543940"/>
                </a:lnTo>
                <a:lnTo>
                  <a:pt x="527430" y="511683"/>
                </a:lnTo>
                <a:lnTo>
                  <a:pt x="519302" y="501903"/>
                </a:lnTo>
                <a:close/>
              </a:path>
              <a:path w="1137920" h="940435">
                <a:moveTo>
                  <a:pt x="587882" y="445262"/>
                </a:moveTo>
                <a:lnTo>
                  <a:pt x="548766" y="477647"/>
                </a:lnTo>
                <a:lnTo>
                  <a:pt x="556767" y="487425"/>
                </a:lnTo>
                <a:lnTo>
                  <a:pt x="596010" y="455040"/>
                </a:lnTo>
                <a:lnTo>
                  <a:pt x="587882" y="445262"/>
                </a:lnTo>
                <a:close/>
              </a:path>
              <a:path w="1137920" h="940435">
                <a:moveTo>
                  <a:pt x="656463" y="388747"/>
                </a:moveTo>
                <a:lnTo>
                  <a:pt x="617346" y="421004"/>
                </a:lnTo>
                <a:lnTo>
                  <a:pt x="625347" y="430911"/>
                </a:lnTo>
                <a:lnTo>
                  <a:pt x="664590" y="398525"/>
                </a:lnTo>
                <a:lnTo>
                  <a:pt x="656463" y="388747"/>
                </a:lnTo>
                <a:close/>
              </a:path>
              <a:path w="1137920" h="940435">
                <a:moveTo>
                  <a:pt x="725042" y="332232"/>
                </a:moveTo>
                <a:lnTo>
                  <a:pt x="685926" y="364489"/>
                </a:lnTo>
                <a:lnTo>
                  <a:pt x="693927" y="374269"/>
                </a:lnTo>
                <a:lnTo>
                  <a:pt x="733170" y="342011"/>
                </a:lnTo>
                <a:lnTo>
                  <a:pt x="725042" y="332232"/>
                </a:lnTo>
                <a:close/>
              </a:path>
              <a:path w="1137920" h="940435">
                <a:moveTo>
                  <a:pt x="793622" y="275589"/>
                </a:moveTo>
                <a:lnTo>
                  <a:pt x="754506" y="307975"/>
                </a:lnTo>
                <a:lnTo>
                  <a:pt x="762507" y="317753"/>
                </a:lnTo>
                <a:lnTo>
                  <a:pt x="801751" y="285369"/>
                </a:lnTo>
                <a:lnTo>
                  <a:pt x="793622" y="275589"/>
                </a:lnTo>
                <a:close/>
              </a:path>
              <a:path w="1137920" h="940435">
                <a:moveTo>
                  <a:pt x="862202" y="219075"/>
                </a:moveTo>
                <a:lnTo>
                  <a:pt x="823087" y="251333"/>
                </a:lnTo>
                <a:lnTo>
                  <a:pt x="831088" y="261238"/>
                </a:lnTo>
                <a:lnTo>
                  <a:pt x="870330" y="228853"/>
                </a:lnTo>
                <a:lnTo>
                  <a:pt x="862202" y="219075"/>
                </a:lnTo>
                <a:close/>
              </a:path>
              <a:path w="1137920" h="940435">
                <a:moveTo>
                  <a:pt x="930909" y="162560"/>
                </a:moveTo>
                <a:lnTo>
                  <a:pt x="891666" y="194817"/>
                </a:lnTo>
                <a:lnTo>
                  <a:pt x="899794" y="204597"/>
                </a:lnTo>
                <a:lnTo>
                  <a:pt x="938910" y="172338"/>
                </a:lnTo>
                <a:lnTo>
                  <a:pt x="930909" y="162560"/>
                </a:lnTo>
                <a:close/>
              </a:path>
              <a:path w="1137920" h="940435">
                <a:moveTo>
                  <a:pt x="999489" y="105917"/>
                </a:moveTo>
                <a:lnTo>
                  <a:pt x="960246" y="138302"/>
                </a:lnTo>
                <a:lnTo>
                  <a:pt x="968375" y="148082"/>
                </a:lnTo>
                <a:lnTo>
                  <a:pt x="1007490" y="115697"/>
                </a:lnTo>
                <a:lnTo>
                  <a:pt x="999489" y="105917"/>
                </a:lnTo>
                <a:close/>
              </a:path>
              <a:path w="1137920" h="940435">
                <a:moveTo>
                  <a:pt x="1068069" y="49402"/>
                </a:moveTo>
                <a:lnTo>
                  <a:pt x="1028826" y="81661"/>
                </a:lnTo>
                <a:lnTo>
                  <a:pt x="1036954" y="91566"/>
                </a:lnTo>
                <a:lnTo>
                  <a:pt x="1076070" y="59182"/>
                </a:lnTo>
                <a:lnTo>
                  <a:pt x="1068069" y="49402"/>
                </a:lnTo>
                <a:close/>
              </a:path>
              <a:path w="1137920" h="940435">
                <a:moveTo>
                  <a:pt x="1137919" y="0"/>
                </a:moveTo>
                <a:lnTo>
                  <a:pt x="1054862" y="19050"/>
                </a:lnTo>
                <a:lnTo>
                  <a:pt x="1103376" y="77850"/>
                </a:lnTo>
                <a:lnTo>
                  <a:pt x="1137919" y="0"/>
                </a:lnTo>
                <a:close/>
              </a:path>
            </a:pathLst>
          </a:custGeom>
          <a:solidFill>
            <a:srgbClr val="9AA2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13466" y="6300981"/>
            <a:ext cx="144018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i="1" spc="-65" dirty="0">
                <a:solidFill>
                  <a:srgbClr val="4D4D4D"/>
                </a:solidFill>
                <a:latin typeface="Meiryo UI" panose="020B0604030504040204" charset="-128"/>
                <a:cs typeface="Meiryo UI" panose="020B0604030504040204" charset="-128"/>
              </a:rPr>
              <a:t>引自台湾开放智慧</a:t>
            </a:r>
            <a:endParaRPr sz="1450">
              <a:latin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全景图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1676400" y="457200"/>
            <a:ext cx="10172700" cy="39004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6493"/>
            <a:ext cx="1676400" cy="439419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学习目的</a:t>
            </a:r>
            <a:endParaRPr lang="en-US" b="1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  <a:stCxn id="2" idx="3"/>
          </p:cNvCxnSpPr>
          <p:nvPr/>
        </p:nvCxnSpPr>
        <p:spPr>
          <a:xfrm>
            <a:off x="2057400" y="496203"/>
            <a:ext cx="97536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24840" y="2057400"/>
            <a:ext cx="2541815" cy="2541815"/>
            <a:chOff x="6172200" y="2819400"/>
            <a:chExt cx="2541815" cy="2541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863461" y="3466706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盘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17025" y="2057400"/>
            <a:ext cx="2541815" cy="2541815"/>
            <a:chOff x="6172200" y="2819400"/>
            <a:chExt cx="2541815" cy="254181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324600" y="3466706"/>
              <a:ext cx="223651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了解复盘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44045" y="2057400"/>
            <a:ext cx="2541815" cy="2541815"/>
            <a:chOff x="6172200" y="2819400"/>
            <a:chExt cx="2541815" cy="254181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63461" y="3466706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盘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055825" y="2057400"/>
            <a:ext cx="2541815" cy="2541815"/>
            <a:chOff x="6172200" y="2819400"/>
            <a:chExt cx="2541815" cy="254181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63461" y="3466706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盘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8" name="直接连接符 2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81000" y="6477000"/>
            <a:ext cx="114300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17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438400" y="429396"/>
            <a:ext cx="6336792" cy="6254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b="1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SPOT</a:t>
            </a:r>
            <a:r>
              <a:rPr lang="en-US" altLang="zh-CN" b="1" spc="-36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 </a:t>
            </a:r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引导模型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048000" y="461146"/>
            <a:ext cx="8801100" cy="35058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905000"/>
            <a:ext cx="9839350" cy="2585323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zh-CN" altLang="en-US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利用您学到的复盘知识</a:t>
            </a:r>
            <a:r>
              <a:rPr lang="en-US" altLang="zh-CN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 盘</a:t>
            </a:r>
            <a:r>
              <a:rPr lang="en-US" altLang="zh-CN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您的过去  最成功</a:t>
            </a:r>
            <a:r>
              <a:rPr lang="en-US" altLang="zh-CN" b="1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最失败  的案例</a:t>
            </a:r>
            <a:endParaRPr lang="en-US" b="1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342265" y="3816207"/>
            <a:ext cx="248785" cy="255929"/>
            <a:chOff x="1620407" y="1473313"/>
            <a:chExt cx="248785" cy="255929"/>
          </a:xfrm>
          <a:solidFill>
            <a:srgbClr val="AF935C"/>
          </a:solidFill>
        </p:grpSpPr>
        <p:sp>
          <p:nvSpPr>
            <p:cNvPr id="12" name="矩形 11"/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rot="10800000">
            <a:off x="5390015" y="4191000"/>
            <a:ext cx="248785" cy="255929"/>
            <a:chOff x="1620407" y="1473313"/>
            <a:chExt cx="248785" cy="255929"/>
          </a:xfrm>
          <a:solidFill>
            <a:srgbClr val="AF935C"/>
          </a:solidFill>
        </p:grpSpPr>
        <p:sp>
          <p:nvSpPr>
            <p:cNvPr id="15" name="矩形 14"/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99665" y="3816207"/>
            <a:ext cx="248785" cy="255929"/>
            <a:chOff x="1620407" y="1473313"/>
            <a:chExt cx="248785" cy="255929"/>
          </a:xfrm>
          <a:solidFill>
            <a:srgbClr val="AF935C"/>
          </a:solidFill>
        </p:grpSpPr>
        <p:sp>
          <p:nvSpPr>
            <p:cNvPr id="18" name="矩形 17"/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7467601" y="4191000"/>
            <a:ext cx="248785" cy="255929"/>
            <a:chOff x="1620407" y="1473313"/>
            <a:chExt cx="248785" cy="255929"/>
          </a:xfrm>
          <a:solidFill>
            <a:srgbClr val="AF935C"/>
          </a:solidFill>
        </p:grpSpPr>
        <p:sp>
          <p:nvSpPr>
            <p:cNvPr id="21" name="矩形 20"/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62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0" y="2931214"/>
            <a:ext cx="9839350" cy="584775"/>
          </a:xfrm>
        </p:spPr>
        <p:txBody>
          <a:bodyPr/>
          <a:lstStyle/>
          <a:p>
            <a:r>
              <a:rPr lang="zh-CN" altLang="en-US" sz="38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形成复盘文化</a:t>
            </a:r>
            <a:endParaRPr lang="en-US" sz="3800" b="1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2"/>
          <p:cNvSpPr/>
          <p:nvPr/>
        </p:nvSpPr>
        <p:spPr>
          <a:xfrm rot="2700000">
            <a:off x="7567191" y="5585991"/>
            <a:ext cx="5263904" cy="5263904"/>
          </a:xfrm>
          <a:prstGeom prst="rect">
            <a:avLst/>
          </a:prstGeom>
          <a:noFill/>
          <a:ln w="1905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7" name="Rectangle 13"/>
          <p:cNvSpPr/>
          <p:nvPr/>
        </p:nvSpPr>
        <p:spPr>
          <a:xfrm rot="2700000">
            <a:off x="11090017" y="1652873"/>
            <a:ext cx="3141458" cy="3141458"/>
          </a:xfrm>
          <a:prstGeom prst="rect">
            <a:avLst/>
          </a:prstGeom>
          <a:noFill/>
          <a:ln w="1905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8" name="Rectangle 12"/>
          <p:cNvSpPr/>
          <p:nvPr/>
        </p:nvSpPr>
        <p:spPr>
          <a:xfrm rot="2700000">
            <a:off x="7567191" y="-4220495"/>
            <a:ext cx="5263904" cy="5263904"/>
          </a:xfrm>
          <a:prstGeom prst="rect">
            <a:avLst/>
          </a:prstGeom>
          <a:noFill/>
          <a:ln w="1905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203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5454" r="2608" b="54689"/>
          <a:stretch/>
        </p:blipFill>
        <p:spPr>
          <a:xfrm>
            <a:off x="0" y="1960728"/>
            <a:ext cx="12192000" cy="27333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960728"/>
            <a:ext cx="12192000" cy="2733344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1722029" y="1311170"/>
            <a:ext cx="3340736" cy="4032460"/>
          </a:xfrm>
          <a:prstGeom prst="rect">
            <a:avLst/>
          </a:prstGeom>
          <a:noFill/>
          <a:ln w="76200">
            <a:solidFill>
              <a:srgbClr val="AF93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058674" y="1463570"/>
            <a:ext cx="667447" cy="0"/>
          </a:xfrm>
          <a:prstGeom prst="line">
            <a:avLst/>
          </a:prstGeom>
          <a:ln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16111" y="5154381"/>
            <a:ext cx="2183320" cy="0"/>
          </a:xfrm>
          <a:prstGeom prst="line">
            <a:avLst/>
          </a:prstGeom>
          <a:ln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6"/>
          <p:cNvSpPr txBox="1">
            <a:spLocks/>
          </p:cNvSpPr>
          <p:nvPr/>
        </p:nvSpPr>
        <p:spPr>
          <a:xfrm>
            <a:off x="6400800" y="2942678"/>
            <a:ext cx="639445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800" b="0" i="0">
                <a:solidFill>
                  <a:srgbClr val="F88618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12700"/>
            <a:r>
              <a:rPr lang="zh-CN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</a:t>
            </a:r>
            <a:r>
              <a:rPr lang="en-US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</a:t>
            </a:r>
            <a:r>
              <a:rPr lang="en-US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</a:t>
            </a:r>
            <a:r>
              <a:rPr lang="en-US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54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endParaRPr lang="zh-CN" altLang="en-US" sz="5000" b="1" kern="0" spc="5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56320" y="2003961"/>
            <a:ext cx="247215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600" spc="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16600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336927" y="2918423"/>
            <a:ext cx="5518146" cy="486355"/>
            <a:chOff x="3325843" y="251423"/>
            <a:chExt cx="5518146" cy="486355"/>
          </a:xfrm>
        </p:grpSpPr>
        <p:sp>
          <p:nvSpPr>
            <p:cNvPr id="19" name="Text Placeholder 1"/>
            <p:cNvSpPr txBox="1">
              <a:spLocks/>
            </p:cNvSpPr>
            <p:nvPr/>
          </p:nvSpPr>
          <p:spPr>
            <a:xfrm>
              <a:off x="5176812" y="251423"/>
              <a:ext cx="1838377" cy="4863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 baseline="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zh-CN" altLang="en-US" sz="2800" b="1" dirty="0" smtClean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三个案例</a:t>
              </a:r>
              <a:endParaRPr lang="zh-CN" altLang="en-US" sz="2800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713"/>
              <a:ext cx="1828800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89" y="536713"/>
              <a:ext cx="1828800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-15240"/>
            <a:ext cx="12192000" cy="275272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椭圆 24"/>
          <p:cNvSpPr/>
          <p:nvPr/>
        </p:nvSpPr>
        <p:spPr>
          <a:xfrm>
            <a:off x="8222614" y="3733800"/>
            <a:ext cx="2422527" cy="2422527"/>
          </a:xfrm>
          <a:prstGeom prst="ellipse">
            <a:avLst/>
          </a:prstGeom>
          <a:solidFill>
            <a:srgbClr val="161D3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1524000" y="3733800"/>
            <a:ext cx="2422527" cy="2422527"/>
          </a:xfrm>
          <a:prstGeom prst="ellipse">
            <a:avLst/>
          </a:prstGeom>
          <a:solidFill>
            <a:srgbClr val="161D3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544562" y="4834532"/>
            <a:ext cx="210058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**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公司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prime</a:t>
            </a:r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项目</a:t>
            </a:r>
          </a:p>
        </p:txBody>
      </p:sp>
      <p:sp>
        <p:nvSpPr>
          <p:cNvPr id="24" name="椭圆 23"/>
          <p:cNvSpPr/>
          <p:nvPr/>
        </p:nvSpPr>
        <p:spPr>
          <a:xfrm>
            <a:off x="4892357" y="3733800"/>
            <a:ext cx="2422527" cy="2422527"/>
          </a:xfrm>
          <a:prstGeom prst="ellipse">
            <a:avLst/>
          </a:prstGeom>
          <a:solidFill>
            <a:srgbClr val="161D3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656580" y="4834532"/>
            <a:ext cx="9398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改善提案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23033" y="4869497"/>
            <a:ext cx="162445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**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公司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C2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活动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3996529" y="2607047"/>
            <a:ext cx="647311" cy="749312"/>
          </a:xfrm>
          <a:custGeom>
            <a:avLst/>
            <a:gdLst>
              <a:gd name="T0" fmla="*/ 0 w 247"/>
              <a:gd name="T1" fmla="*/ 258685 h 286"/>
              <a:gd name="T2" fmla="*/ 59387 w 247"/>
              <a:gd name="T3" fmla="*/ 506768 h 286"/>
              <a:gd name="T4" fmla="*/ 523875 w 247"/>
              <a:gd name="T5" fmla="*/ 42407 h 286"/>
              <a:gd name="T6" fmla="*/ 12726 w 247"/>
              <a:gd name="T7" fmla="*/ 161148 h 286"/>
              <a:gd name="T8" fmla="*/ 0 w 247"/>
              <a:gd name="T9" fmla="*/ 258685 h 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" h="286">
                <a:moveTo>
                  <a:pt x="0" y="122"/>
                </a:moveTo>
                <a:cubicBezTo>
                  <a:pt x="0" y="122"/>
                  <a:pt x="6" y="192"/>
                  <a:pt x="28" y="239"/>
                </a:cubicBezTo>
                <a:cubicBezTo>
                  <a:pt x="50" y="286"/>
                  <a:pt x="247" y="20"/>
                  <a:pt x="247" y="20"/>
                </a:cubicBezTo>
                <a:cubicBezTo>
                  <a:pt x="247" y="20"/>
                  <a:pt x="37" y="0"/>
                  <a:pt x="6" y="76"/>
                </a:cubicBezTo>
                <a:cubicBezTo>
                  <a:pt x="0" y="122"/>
                  <a:pt x="0" y="122"/>
                  <a:pt x="0" y="122"/>
                </a:cubicBezTo>
              </a:path>
            </a:pathLst>
          </a:custGeom>
          <a:solidFill>
            <a:srgbClr val="378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4834109" y="4960906"/>
            <a:ext cx="749312" cy="651234"/>
          </a:xfrm>
          <a:custGeom>
            <a:avLst/>
            <a:gdLst>
              <a:gd name="T0" fmla="*/ 258685 w 286"/>
              <a:gd name="T1" fmla="*/ 527050 h 248"/>
              <a:gd name="T2" fmla="*/ 506768 w 286"/>
              <a:gd name="T3" fmla="*/ 465419 h 248"/>
              <a:gd name="T4" fmla="*/ 42407 w 286"/>
              <a:gd name="T5" fmla="*/ 0 h 248"/>
              <a:gd name="T6" fmla="*/ 161148 w 286"/>
              <a:gd name="T7" fmla="*/ 512174 h 248"/>
              <a:gd name="T8" fmla="*/ 258685 w 286"/>
              <a:gd name="T9" fmla="*/ 52705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6" h="248">
                <a:moveTo>
                  <a:pt x="122" y="248"/>
                </a:moveTo>
                <a:cubicBezTo>
                  <a:pt x="122" y="248"/>
                  <a:pt x="192" y="241"/>
                  <a:pt x="239" y="219"/>
                </a:cubicBezTo>
                <a:cubicBezTo>
                  <a:pt x="286" y="197"/>
                  <a:pt x="20" y="0"/>
                  <a:pt x="20" y="0"/>
                </a:cubicBezTo>
                <a:cubicBezTo>
                  <a:pt x="20" y="0"/>
                  <a:pt x="0" y="210"/>
                  <a:pt x="76" y="241"/>
                </a:cubicBezTo>
                <a:cubicBezTo>
                  <a:pt x="122" y="248"/>
                  <a:pt x="122" y="248"/>
                  <a:pt x="122" y="248"/>
                </a:cubicBezTo>
              </a:path>
            </a:pathLst>
          </a:custGeom>
          <a:solidFill>
            <a:srgbClr val="0130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189931" y="4021323"/>
            <a:ext cx="647311" cy="751274"/>
          </a:xfrm>
          <a:custGeom>
            <a:avLst/>
            <a:gdLst>
              <a:gd name="T0" fmla="*/ 523875 w 248"/>
              <a:gd name="T1" fmla="*/ 347436 h 287"/>
              <a:gd name="T2" fmla="*/ 462615 w 248"/>
              <a:gd name="T3" fmla="*/ 101689 h 287"/>
              <a:gd name="T4" fmla="*/ 0 w 248"/>
              <a:gd name="T5" fmla="*/ 563524 h 287"/>
              <a:gd name="T6" fmla="*/ 509088 w 248"/>
              <a:gd name="T7" fmla="*/ 444888 h 287"/>
              <a:gd name="T8" fmla="*/ 523875 w 248"/>
              <a:gd name="T9" fmla="*/ 347436 h 2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287">
                <a:moveTo>
                  <a:pt x="248" y="164"/>
                </a:moveTo>
                <a:cubicBezTo>
                  <a:pt x="248" y="164"/>
                  <a:pt x="241" y="95"/>
                  <a:pt x="219" y="48"/>
                </a:cubicBezTo>
                <a:cubicBezTo>
                  <a:pt x="197" y="0"/>
                  <a:pt x="0" y="266"/>
                  <a:pt x="0" y="266"/>
                </a:cubicBezTo>
                <a:cubicBezTo>
                  <a:pt x="0" y="266"/>
                  <a:pt x="210" y="287"/>
                  <a:pt x="241" y="210"/>
                </a:cubicBezTo>
                <a:cubicBezTo>
                  <a:pt x="248" y="164"/>
                  <a:pt x="248" y="164"/>
                  <a:pt x="248" y="164"/>
                </a:cubicBezTo>
              </a:path>
            </a:pathLst>
          </a:custGeom>
          <a:solidFill>
            <a:srgbClr val="C89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6252310" y="1769465"/>
            <a:ext cx="747350" cy="647311"/>
          </a:xfrm>
          <a:custGeom>
            <a:avLst/>
            <a:gdLst>
              <a:gd name="T0" fmla="*/ 344715 w 286"/>
              <a:gd name="T1" fmla="*/ 0 h 247"/>
              <a:gd name="T2" fmla="*/ 99396 w 286"/>
              <a:gd name="T3" fmla="*/ 59387 h 247"/>
              <a:gd name="T4" fmla="*/ 562541 w 286"/>
              <a:gd name="T5" fmla="*/ 523875 h 247"/>
              <a:gd name="T6" fmla="*/ 441996 w 286"/>
              <a:gd name="T7" fmla="*/ 12726 h 247"/>
              <a:gd name="T8" fmla="*/ 344715 w 286"/>
              <a:gd name="T9" fmla="*/ 0 h 2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6" h="247">
                <a:moveTo>
                  <a:pt x="163" y="0"/>
                </a:moveTo>
                <a:cubicBezTo>
                  <a:pt x="163" y="0"/>
                  <a:pt x="94" y="6"/>
                  <a:pt x="47" y="28"/>
                </a:cubicBezTo>
                <a:cubicBezTo>
                  <a:pt x="0" y="50"/>
                  <a:pt x="266" y="247"/>
                  <a:pt x="266" y="247"/>
                </a:cubicBezTo>
                <a:cubicBezTo>
                  <a:pt x="266" y="247"/>
                  <a:pt x="286" y="37"/>
                  <a:pt x="209" y="6"/>
                </a:cubicBezTo>
                <a:cubicBezTo>
                  <a:pt x="163" y="0"/>
                  <a:pt x="163" y="0"/>
                  <a:pt x="163" y="0"/>
                </a:cubicBezTo>
              </a:path>
            </a:pathLst>
          </a:custGeom>
          <a:solidFill>
            <a:srgbClr val="3F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3" name="Rounded Rectangle 18"/>
          <p:cNvSpPr>
            <a:spLocks noChangeArrowheads="1"/>
          </p:cNvSpPr>
          <p:nvPr/>
        </p:nvSpPr>
        <p:spPr bwMode="auto">
          <a:xfrm rot="2694933">
            <a:off x="4224068" y="2006813"/>
            <a:ext cx="3387595" cy="3387595"/>
          </a:xfrm>
          <a:prstGeom prst="roundRect">
            <a:avLst>
              <a:gd name="adj" fmla="val 1870"/>
            </a:avLst>
          </a:pr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300">
              <a:solidFill>
                <a:srgbClr val="AF93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3965144" y="1485041"/>
            <a:ext cx="2520590" cy="1469200"/>
          </a:xfrm>
          <a:custGeom>
            <a:avLst/>
            <a:gdLst>
              <a:gd name="T0" fmla="*/ 25420 w 963"/>
              <a:gd name="T1" fmla="*/ 1165764 h 562"/>
              <a:gd name="T2" fmla="*/ 59313 w 963"/>
              <a:gd name="T3" fmla="*/ 1055746 h 562"/>
              <a:gd name="T4" fmla="*/ 239370 w 963"/>
              <a:gd name="T5" fmla="*/ 983812 h 562"/>
              <a:gd name="T6" fmla="*/ 1427744 w 963"/>
              <a:gd name="T7" fmla="*/ 983812 h 562"/>
              <a:gd name="T8" fmla="*/ 1427744 w 963"/>
              <a:gd name="T9" fmla="*/ 1189037 h 562"/>
              <a:gd name="T10" fmla="*/ 2039937 w 963"/>
              <a:gd name="T11" fmla="*/ 577593 h 562"/>
              <a:gd name="T12" fmla="*/ 1463755 w 963"/>
              <a:gd name="T13" fmla="*/ 0 h 562"/>
              <a:gd name="T14" fmla="*/ 1463755 w 963"/>
              <a:gd name="T15" fmla="*/ 200994 h 562"/>
              <a:gd name="T16" fmla="*/ 919349 w 963"/>
              <a:gd name="T17" fmla="*/ 200994 h 562"/>
              <a:gd name="T18" fmla="*/ 826143 w 963"/>
              <a:gd name="T19" fmla="*/ 245424 h 562"/>
              <a:gd name="T20" fmla="*/ 48721 w 963"/>
              <a:gd name="T21" fmla="*/ 1019779 h 562"/>
              <a:gd name="T22" fmla="*/ 25420 w 963"/>
              <a:gd name="T23" fmla="*/ 1165764 h 5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63" h="562">
                <a:moveTo>
                  <a:pt x="12" y="551"/>
                </a:moveTo>
                <a:cubicBezTo>
                  <a:pt x="12" y="551"/>
                  <a:pt x="8" y="520"/>
                  <a:pt x="28" y="499"/>
                </a:cubicBezTo>
                <a:cubicBezTo>
                  <a:pt x="49" y="479"/>
                  <a:pt x="81" y="466"/>
                  <a:pt x="113" y="465"/>
                </a:cubicBezTo>
                <a:cubicBezTo>
                  <a:pt x="146" y="465"/>
                  <a:pt x="674" y="465"/>
                  <a:pt x="674" y="465"/>
                </a:cubicBezTo>
                <a:cubicBezTo>
                  <a:pt x="674" y="562"/>
                  <a:pt x="674" y="562"/>
                  <a:pt x="674" y="562"/>
                </a:cubicBezTo>
                <a:cubicBezTo>
                  <a:pt x="963" y="273"/>
                  <a:pt x="963" y="273"/>
                  <a:pt x="963" y="273"/>
                </a:cubicBezTo>
                <a:cubicBezTo>
                  <a:pt x="691" y="0"/>
                  <a:pt x="691" y="0"/>
                  <a:pt x="691" y="0"/>
                </a:cubicBezTo>
                <a:cubicBezTo>
                  <a:pt x="691" y="95"/>
                  <a:pt x="691" y="95"/>
                  <a:pt x="691" y="95"/>
                </a:cubicBezTo>
                <a:cubicBezTo>
                  <a:pt x="434" y="95"/>
                  <a:pt x="434" y="95"/>
                  <a:pt x="434" y="95"/>
                </a:cubicBezTo>
                <a:cubicBezTo>
                  <a:pt x="434" y="95"/>
                  <a:pt x="412" y="93"/>
                  <a:pt x="390" y="116"/>
                </a:cubicBezTo>
                <a:cubicBezTo>
                  <a:pt x="368" y="138"/>
                  <a:pt x="23" y="482"/>
                  <a:pt x="23" y="482"/>
                </a:cubicBezTo>
                <a:cubicBezTo>
                  <a:pt x="23" y="482"/>
                  <a:pt x="0" y="504"/>
                  <a:pt x="12" y="551"/>
                </a:cubicBezTo>
                <a:close/>
              </a:path>
            </a:pathLst>
          </a:custGeom>
          <a:solidFill>
            <a:srgbClr val="5D9C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6" name="Freeform 34"/>
          <p:cNvSpPr>
            <a:spLocks/>
          </p:cNvSpPr>
          <p:nvPr/>
        </p:nvSpPr>
        <p:spPr bwMode="auto">
          <a:xfrm>
            <a:off x="3712103" y="3122934"/>
            <a:ext cx="1469201" cy="2520591"/>
          </a:xfrm>
          <a:custGeom>
            <a:avLst/>
            <a:gdLst>
              <a:gd name="T0" fmla="*/ 1165765 w 562"/>
              <a:gd name="T1" fmla="*/ 2014518 h 963"/>
              <a:gd name="T2" fmla="*/ 1057863 w 562"/>
              <a:gd name="T3" fmla="*/ 1978507 h 963"/>
              <a:gd name="T4" fmla="*/ 985928 w 562"/>
              <a:gd name="T5" fmla="*/ 1798450 h 963"/>
              <a:gd name="T6" fmla="*/ 985928 w 562"/>
              <a:gd name="T7" fmla="*/ 612193 h 963"/>
              <a:gd name="T8" fmla="*/ 1189038 w 562"/>
              <a:gd name="T9" fmla="*/ 612193 h 963"/>
              <a:gd name="T10" fmla="*/ 577593 w 562"/>
              <a:gd name="T11" fmla="*/ 0 h 963"/>
              <a:gd name="T12" fmla="*/ 0 w 562"/>
              <a:gd name="T13" fmla="*/ 576182 h 963"/>
              <a:gd name="T14" fmla="*/ 200994 w 562"/>
              <a:gd name="T15" fmla="*/ 576182 h 963"/>
              <a:gd name="T16" fmla="*/ 200994 w 562"/>
              <a:gd name="T17" fmla="*/ 1118471 h 963"/>
              <a:gd name="T18" fmla="*/ 245424 w 562"/>
              <a:gd name="T19" fmla="*/ 1213795 h 963"/>
              <a:gd name="T20" fmla="*/ 1019780 w 562"/>
              <a:gd name="T21" fmla="*/ 1989098 h 963"/>
              <a:gd name="T22" fmla="*/ 1165765 w 562"/>
              <a:gd name="T23" fmla="*/ 2014518 h 9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62" h="963">
                <a:moveTo>
                  <a:pt x="551" y="951"/>
                </a:moveTo>
                <a:cubicBezTo>
                  <a:pt x="551" y="951"/>
                  <a:pt x="520" y="955"/>
                  <a:pt x="500" y="934"/>
                </a:cubicBezTo>
                <a:cubicBezTo>
                  <a:pt x="479" y="914"/>
                  <a:pt x="466" y="881"/>
                  <a:pt x="466" y="849"/>
                </a:cubicBezTo>
                <a:cubicBezTo>
                  <a:pt x="465" y="817"/>
                  <a:pt x="466" y="289"/>
                  <a:pt x="466" y="289"/>
                </a:cubicBezTo>
                <a:cubicBezTo>
                  <a:pt x="562" y="289"/>
                  <a:pt x="562" y="289"/>
                  <a:pt x="562" y="289"/>
                </a:cubicBezTo>
                <a:cubicBezTo>
                  <a:pt x="273" y="0"/>
                  <a:pt x="273" y="0"/>
                  <a:pt x="273" y="0"/>
                </a:cubicBezTo>
                <a:cubicBezTo>
                  <a:pt x="0" y="272"/>
                  <a:pt x="0" y="272"/>
                  <a:pt x="0" y="272"/>
                </a:cubicBezTo>
                <a:cubicBezTo>
                  <a:pt x="95" y="272"/>
                  <a:pt x="95" y="272"/>
                  <a:pt x="95" y="272"/>
                </a:cubicBezTo>
                <a:cubicBezTo>
                  <a:pt x="95" y="528"/>
                  <a:pt x="95" y="528"/>
                  <a:pt x="95" y="528"/>
                </a:cubicBezTo>
                <a:cubicBezTo>
                  <a:pt x="95" y="528"/>
                  <a:pt x="93" y="551"/>
                  <a:pt x="116" y="573"/>
                </a:cubicBezTo>
                <a:cubicBezTo>
                  <a:pt x="138" y="595"/>
                  <a:pt x="482" y="939"/>
                  <a:pt x="482" y="939"/>
                </a:cubicBezTo>
                <a:cubicBezTo>
                  <a:pt x="482" y="939"/>
                  <a:pt x="504" y="963"/>
                  <a:pt x="551" y="951"/>
                </a:cubicBezTo>
                <a:close/>
              </a:path>
            </a:pathLst>
          </a:custGeom>
          <a:solidFill>
            <a:srgbClr val="0145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7" name="Freeform 42"/>
          <p:cNvSpPr>
            <a:spLocks/>
          </p:cNvSpPr>
          <p:nvPr/>
        </p:nvSpPr>
        <p:spPr bwMode="auto">
          <a:xfrm>
            <a:off x="5349997" y="4425402"/>
            <a:ext cx="2518629" cy="1467239"/>
          </a:xfrm>
          <a:custGeom>
            <a:avLst/>
            <a:gdLst>
              <a:gd name="T0" fmla="*/ 2012950 w 963"/>
              <a:gd name="T1" fmla="*/ 21167 h 561"/>
              <a:gd name="T2" fmla="*/ 1976967 w 963"/>
              <a:gd name="T3" fmla="*/ 131233 h 561"/>
              <a:gd name="T4" fmla="*/ 1797050 w 963"/>
              <a:gd name="T5" fmla="*/ 203200 h 561"/>
              <a:gd name="T6" fmla="*/ 611717 w 963"/>
              <a:gd name="T7" fmla="*/ 203200 h 561"/>
              <a:gd name="T8" fmla="*/ 611717 w 963"/>
              <a:gd name="T9" fmla="*/ 0 h 561"/>
              <a:gd name="T10" fmla="*/ 0 w 963"/>
              <a:gd name="T11" fmla="*/ 611717 h 561"/>
              <a:gd name="T12" fmla="*/ 575733 w 963"/>
              <a:gd name="T13" fmla="*/ 1187450 h 561"/>
              <a:gd name="T14" fmla="*/ 575733 w 963"/>
              <a:gd name="T15" fmla="*/ 986367 h 561"/>
              <a:gd name="T16" fmla="*/ 1117600 w 963"/>
              <a:gd name="T17" fmla="*/ 986367 h 561"/>
              <a:gd name="T18" fmla="*/ 1212850 w 963"/>
              <a:gd name="T19" fmla="*/ 944033 h 561"/>
              <a:gd name="T20" fmla="*/ 1987550 w 963"/>
              <a:gd name="T21" fmla="*/ 169333 h 561"/>
              <a:gd name="T22" fmla="*/ 2012950 w 963"/>
              <a:gd name="T23" fmla="*/ 21167 h 5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63" h="561">
                <a:moveTo>
                  <a:pt x="951" y="10"/>
                </a:moveTo>
                <a:cubicBezTo>
                  <a:pt x="951" y="10"/>
                  <a:pt x="955" y="42"/>
                  <a:pt x="934" y="62"/>
                </a:cubicBezTo>
                <a:cubicBezTo>
                  <a:pt x="914" y="82"/>
                  <a:pt x="882" y="95"/>
                  <a:pt x="849" y="96"/>
                </a:cubicBezTo>
                <a:cubicBezTo>
                  <a:pt x="817" y="97"/>
                  <a:pt x="289" y="96"/>
                  <a:pt x="289" y="96"/>
                </a:cubicBezTo>
                <a:cubicBezTo>
                  <a:pt x="289" y="0"/>
                  <a:pt x="289" y="0"/>
                  <a:pt x="289" y="0"/>
                </a:cubicBezTo>
                <a:cubicBezTo>
                  <a:pt x="0" y="289"/>
                  <a:pt x="0" y="289"/>
                  <a:pt x="0" y="289"/>
                </a:cubicBezTo>
                <a:cubicBezTo>
                  <a:pt x="272" y="561"/>
                  <a:pt x="272" y="561"/>
                  <a:pt x="272" y="561"/>
                </a:cubicBezTo>
                <a:cubicBezTo>
                  <a:pt x="272" y="466"/>
                  <a:pt x="272" y="466"/>
                  <a:pt x="272" y="466"/>
                </a:cubicBezTo>
                <a:cubicBezTo>
                  <a:pt x="528" y="466"/>
                  <a:pt x="528" y="466"/>
                  <a:pt x="528" y="466"/>
                </a:cubicBezTo>
                <a:cubicBezTo>
                  <a:pt x="528" y="466"/>
                  <a:pt x="551" y="468"/>
                  <a:pt x="573" y="446"/>
                </a:cubicBezTo>
                <a:cubicBezTo>
                  <a:pt x="595" y="424"/>
                  <a:pt x="939" y="80"/>
                  <a:pt x="939" y="80"/>
                </a:cubicBezTo>
                <a:cubicBezTo>
                  <a:pt x="939" y="80"/>
                  <a:pt x="963" y="57"/>
                  <a:pt x="951" y="10"/>
                </a:cubicBezTo>
                <a:close/>
              </a:path>
            </a:pathLst>
          </a:custGeom>
          <a:solidFill>
            <a:srgbClr val="F5C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8" name="Freeform 47"/>
          <p:cNvSpPr>
            <a:spLocks/>
          </p:cNvSpPr>
          <p:nvPr/>
        </p:nvSpPr>
        <p:spPr bwMode="auto">
          <a:xfrm>
            <a:off x="6654427" y="1738080"/>
            <a:ext cx="1465278" cy="2520591"/>
          </a:xfrm>
          <a:custGeom>
            <a:avLst/>
            <a:gdLst>
              <a:gd name="T0" fmla="*/ 21138 w 561"/>
              <a:gd name="T1" fmla="*/ 25420 h 963"/>
              <a:gd name="T2" fmla="*/ 131058 w 561"/>
              <a:gd name="T3" fmla="*/ 59313 h 963"/>
              <a:gd name="T4" fmla="*/ 202928 w 561"/>
              <a:gd name="T5" fmla="*/ 239370 h 963"/>
              <a:gd name="T6" fmla="*/ 202928 w 561"/>
              <a:gd name="T7" fmla="*/ 1427745 h 963"/>
              <a:gd name="T8" fmla="*/ 0 w 561"/>
              <a:gd name="T9" fmla="*/ 1427745 h 963"/>
              <a:gd name="T10" fmla="*/ 610899 w 561"/>
              <a:gd name="T11" fmla="*/ 2039938 h 963"/>
              <a:gd name="T12" fmla="*/ 1185863 w 561"/>
              <a:gd name="T13" fmla="*/ 1463756 h 963"/>
              <a:gd name="T14" fmla="*/ 985048 w 561"/>
              <a:gd name="T15" fmla="*/ 1463756 h 963"/>
              <a:gd name="T16" fmla="*/ 985048 w 561"/>
              <a:gd name="T17" fmla="*/ 919349 h 963"/>
              <a:gd name="T18" fmla="*/ 942772 w 561"/>
              <a:gd name="T19" fmla="*/ 826143 h 963"/>
              <a:gd name="T20" fmla="*/ 169107 w 561"/>
              <a:gd name="T21" fmla="*/ 48721 h 963"/>
              <a:gd name="T22" fmla="*/ 21138 w 561"/>
              <a:gd name="T23" fmla="*/ 25420 h 9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561" h="963">
                <a:moveTo>
                  <a:pt x="10" y="12"/>
                </a:moveTo>
                <a:cubicBezTo>
                  <a:pt x="10" y="12"/>
                  <a:pt x="42" y="8"/>
                  <a:pt x="62" y="28"/>
                </a:cubicBezTo>
                <a:cubicBezTo>
                  <a:pt x="82" y="49"/>
                  <a:pt x="96" y="81"/>
                  <a:pt x="96" y="113"/>
                </a:cubicBezTo>
                <a:cubicBezTo>
                  <a:pt x="97" y="146"/>
                  <a:pt x="96" y="674"/>
                  <a:pt x="96" y="674"/>
                </a:cubicBezTo>
                <a:cubicBezTo>
                  <a:pt x="0" y="674"/>
                  <a:pt x="0" y="674"/>
                  <a:pt x="0" y="674"/>
                </a:cubicBezTo>
                <a:cubicBezTo>
                  <a:pt x="289" y="963"/>
                  <a:pt x="289" y="963"/>
                  <a:pt x="289" y="963"/>
                </a:cubicBezTo>
                <a:cubicBezTo>
                  <a:pt x="561" y="691"/>
                  <a:pt x="561" y="691"/>
                  <a:pt x="561" y="691"/>
                </a:cubicBezTo>
                <a:cubicBezTo>
                  <a:pt x="466" y="691"/>
                  <a:pt x="466" y="691"/>
                  <a:pt x="466" y="691"/>
                </a:cubicBezTo>
                <a:cubicBezTo>
                  <a:pt x="466" y="434"/>
                  <a:pt x="466" y="434"/>
                  <a:pt x="466" y="434"/>
                </a:cubicBezTo>
                <a:cubicBezTo>
                  <a:pt x="466" y="434"/>
                  <a:pt x="468" y="412"/>
                  <a:pt x="446" y="390"/>
                </a:cubicBezTo>
                <a:cubicBezTo>
                  <a:pt x="424" y="367"/>
                  <a:pt x="80" y="23"/>
                  <a:pt x="80" y="23"/>
                </a:cubicBezTo>
                <a:cubicBezTo>
                  <a:pt x="80" y="23"/>
                  <a:pt x="58" y="0"/>
                  <a:pt x="10" y="12"/>
                </a:cubicBezTo>
                <a:close/>
              </a:path>
            </a:pathLst>
          </a:custGeom>
          <a:solidFill>
            <a:srgbClr val="95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>
            <a:off x="8121666" y="1424232"/>
            <a:ext cx="0" cy="1439777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67"/>
          <p:cNvCxnSpPr>
            <a:cxnSpLocks noChangeShapeType="1"/>
          </p:cNvCxnSpPr>
          <p:nvPr/>
        </p:nvCxnSpPr>
        <p:spPr bwMode="auto">
          <a:xfrm rot="5400000">
            <a:off x="8459052" y="1443848"/>
            <a:ext cx="0" cy="674773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2047"/>
          <p:cNvSpPr txBox="1">
            <a:spLocks noChangeArrowheads="1"/>
          </p:cNvSpPr>
          <p:nvPr/>
        </p:nvSpPr>
        <p:spPr bwMode="auto">
          <a:xfrm>
            <a:off x="8184435" y="1335963"/>
            <a:ext cx="45717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00" b="1" dirty="0">
                <a:solidFill>
                  <a:srgbClr val="AF935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cxnSp>
        <p:nvCxnSpPr>
          <p:cNvPr id="32" name="Straight Connector 72"/>
          <p:cNvCxnSpPr>
            <a:cxnSpLocks noChangeShapeType="1"/>
          </p:cNvCxnSpPr>
          <p:nvPr/>
        </p:nvCxnSpPr>
        <p:spPr bwMode="auto">
          <a:xfrm flipH="1">
            <a:off x="3712103" y="1424232"/>
            <a:ext cx="0" cy="1439777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74"/>
          <p:cNvCxnSpPr>
            <a:cxnSpLocks noChangeShapeType="1"/>
          </p:cNvCxnSpPr>
          <p:nvPr/>
        </p:nvCxnSpPr>
        <p:spPr bwMode="auto">
          <a:xfrm rot="16200000" flipH="1">
            <a:off x="3373737" y="1442866"/>
            <a:ext cx="0" cy="676734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75"/>
          <p:cNvSpPr txBox="1">
            <a:spLocks noChangeArrowheads="1"/>
          </p:cNvSpPr>
          <p:nvPr/>
        </p:nvSpPr>
        <p:spPr bwMode="auto">
          <a:xfrm flipH="1">
            <a:off x="3100100" y="1335963"/>
            <a:ext cx="45717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00" b="1">
                <a:solidFill>
                  <a:srgbClr val="AF935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35" name="Straight Connector 79"/>
          <p:cNvCxnSpPr>
            <a:cxnSpLocks noChangeShapeType="1"/>
          </p:cNvCxnSpPr>
          <p:nvPr/>
        </p:nvCxnSpPr>
        <p:spPr bwMode="auto">
          <a:xfrm>
            <a:off x="8121666" y="4382248"/>
            <a:ext cx="0" cy="1437816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81"/>
          <p:cNvCxnSpPr>
            <a:cxnSpLocks noChangeShapeType="1"/>
          </p:cNvCxnSpPr>
          <p:nvPr/>
        </p:nvCxnSpPr>
        <p:spPr bwMode="auto">
          <a:xfrm rot="5400000">
            <a:off x="8459052" y="4401864"/>
            <a:ext cx="0" cy="674773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82"/>
          <p:cNvSpPr txBox="1">
            <a:spLocks noChangeArrowheads="1"/>
          </p:cNvSpPr>
          <p:nvPr/>
        </p:nvSpPr>
        <p:spPr bwMode="auto">
          <a:xfrm>
            <a:off x="8184435" y="4292017"/>
            <a:ext cx="45717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00" b="1">
                <a:solidFill>
                  <a:srgbClr val="AF935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38" name="Straight Connector 86"/>
          <p:cNvCxnSpPr>
            <a:cxnSpLocks noChangeShapeType="1"/>
          </p:cNvCxnSpPr>
          <p:nvPr/>
        </p:nvCxnSpPr>
        <p:spPr bwMode="auto">
          <a:xfrm flipH="1">
            <a:off x="3712103" y="4382248"/>
            <a:ext cx="0" cy="1437816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88"/>
          <p:cNvCxnSpPr>
            <a:cxnSpLocks noChangeShapeType="1"/>
          </p:cNvCxnSpPr>
          <p:nvPr/>
        </p:nvCxnSpPr>
        <p:spPr bwMode="auto">
          <a:xfrm rot="16200000" flipH="1">
            <a:off x="3373737" y="4400883"/>
            <a:ext cx="0" cy="676734"/>
          </a:xfrm>
          <a:prstGeom prst="line">
            <a:avLst/>
          </a:prstGeom>
          <a:noFill/>
          <a:ln w="19050">
            <a:solidFill>
              <a:srgbClr val="AF9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89"/>
          <p:cNvSpPr txBox="1">
            <a:spLocks noChangeArrowheads="1"/>
          </p:cNvSpPr>
          <p:nvPr/>
        </p:nvSpPr>
        <p:spPr bwMode="auto">
          <a:xfrm flipH="1">
            <a:off x="3100100" y="4292017"/>
            <a:ext cx="457176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00" b="1">
                <a:solidFill>
                  <a:srgbClr val="AF935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60" name="object 8"/>
          <p:cNvSpPr txBox="1"/>
          <p:nvPr/>
        </p:nvSpPr>
        <p:spPr>
          <a:xfrm>
            <a:off x="5101217" y="2036662"/>
            <a:ext cx="99971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10" dirty="0" smtClean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空</a:t>
            </a:r>
            <a:r>
              <a:rPr lang="en-US" sz="2500" b="1" spc="-10" dirty="0" smtClean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b="1" spc="-10" dirty="0" smtClean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间</a:t>
            </a:r>
            <a:endParaRPr sz="2500" b="1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object 9"/>
          <p:cNvSpPr txBox="1"/>
          <p:nvPr/>
        </p:nvSpPr>
        <p:spPr>
          <a:xfrm>
            <a:off x="7020323" y="3124802"/>
            <a:ext cx="110520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10" dirty="0" smtClean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lang="en-US" sz="2500" b="1" spc="-10" dirty="0" smtClean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500" b="1" spc="-10" dirty="0" smtClean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程</a:t>
            </a:r>
            <a:endParaRPr sz="2500" b="1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object 8"/>
          <p:cNvSpPr txBox="1"/>
          <p:nvPr/>
        </p:nvSpPr>
        <p:spPr>
          <a:xfrm>
            <a:off x="5890618" y="4972675"/>
            <a:ext cx="99971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500" b="1" spc="-1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产 出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63" name="object 9"/>
          <p:cNvSpPr txBox="1"/>
          <p:nvPr/>
        </p:nvSpPr>
        <p:spPr>
          <a:xfrm>
            <a:off x="4091238" y="3828962"/>
            <a:ext cx="110520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500" b="1" spc="-1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时 间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58262" y="1931151"/>
            <a:ext cx="114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lang="zh-CN" altLang="en-US" spc="16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物理</a:t>
            </a:r>
          </a:p>
          <a:p>
            <a:pPr marL="12700">
              <a:lnSpc>
                <a:spcPct val="100000"/>
              </a:lnSpc>
            </a:pPr>
            <a:r>
              <a:rPr lang="en-US" altLang="zh-CN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lang="zh-CN" altLang="en-US" spc="16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心理</a:t>
            </a:r>
          </a:p>
          <a:p>
            <a:pPr marL="12700">
              <a:lnSpc>
                <a:spcPct val="100000"/>
              </a:lnSpc>
            </a:pPr>
            <a:r>
              <a:rPr lang="en-US" altLang="zh-CN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lang="zh-CN" altLang="en-US" spc="16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情绪</a:t>
            </a:r>
          </a:p>
        </p:txBody>
      </p:sp>
      <p:sp>
        <p:nvSpPr>
          <p:cNvPr id="64" name="object 14"/>
          <p:cNvSpPr txBox="1"/>
          <p:nvPr/>
        </p:nvSpPr>
        <p:spPr>
          <a:xfrm>
            <a:off x="8309547" y="2090219"/>
            <a:ext cx="769620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sz="1800" spc="16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sz="18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发散</a:t>
            </a:r>
          </a:p>
          <a:p>
            <a:pPr marL="12700">
              <a:lnSpc>
                <a:spcPct val="100000"/>
              </a:lnSpc>
            </a:pPr>
            <a:r>
              <a:rPr sz="1800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sz="1800" spc="17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sz="1800" spc="-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收敛</a:t>
            </a:r>
            <a:endParaRPr sz="18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5" name="object 15"/>
          <p:cNvSpPr txBox="1"/>
          <p:nvPr/>
        </p:nvSpPr>
        <p:spPr>
          <a:xfrm>
            <a:off x="8316893" y="4901331"/>
            <a:ext cx="1795780" cy="84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目标</a:t>
            </a:r>
            <a:r>
              <a:rPr sz="18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panose="020B0502020202020204"/>
              </a:rPr>
              <a:t>object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成果</a:t>
            </a:r>
            <a:r>
              <a:rPr sz="1800" spc="-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panose="020B0502020202020204"/>
              </a:rPr>
              <a:t>outcome</a:t>
            </a:r>
            <a:endParaRPr sz="18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entury Gothic" panose="020B0502020202020204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产出</a:t>
            </a:r>
            <a:r>
              <a:rPr sz="1800" spc="-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 Gothic" panose="020B0502020202020204"/>
              </a:rPr>
              <a:t>output</a:t>
            </a:r>
            <a:endParaRPr sz="18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entury Gothic" panose="020B0502020202020204"/>
            </a:endParaRPr>
          </a:p>
        </p:txBody>
      </p:sp>
      <p:sp>
        <p:nvSpPr>
          <p:cNvPr id="66" name="object 16"/>
          <p:cNvSpPr txBox="1"/>
          <p:nvPr/>
        </p:nvSpPr>
        <p:spPr>
          <a:xfrm>
            <a:off x="2286000" y="5033740"/>
            <a:ext cx="1226820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sz="1800" spc="17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sz="1800" spc="-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推进节奏</a:t>
            </a:r>
            <a:endParaRPr sz="180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</a:pPr>
            <a:r>
              <a:rPr sz="1800" spc="19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•</a:t>
            </a:r>
            <a:r>
              <a:rPr sz="1800" spc="16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sz="180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时间管理</a:t>
            </a:r>
          </a:p>
        </p:txBody>
      </p:sp>
      <p:sp>
        <p:nvSpPr>
          <p:cNvPr id="67" name="标题 1"/>
          <p:cNvSpPr txBox="1">
            <a:spLocks/>
          </p:cNvSpPr>
          <p:nvPr/>
        </p:nvSpPr>
        <p:spPr>
          <a:xfrm>
            <a:off x="5300833" y="3454636"/>
            <a:ext cx="34671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sz="3500" b="1" spc="-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S</a:t>
            </a:r>
            <a:r>
              <a:rPr lang="en-US" altLang="zh-CN" sz="3500" b="1" spc="8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P</a:t>
            </a:r>
            <a:r>
              <a:rPr lang="en-US" altLang="zh-CN" sz="3500" b="1" spc="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O</a:t>
            </a:r>
            <a:r>
              <a:rPr lang="en-US" altLang="zh-CN" sz="3500" b="1" spc="-8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T</a:t>
            </a:r>
            <a:endParaRPr lang="en-US" sz="35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b="1" spc="-8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S</a:t>
            </a:r>
            <a:r>
              <a:rPr lang="en-US" altLang="zh-CN" b="1" spc="8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P</a:t>
            </a:r>
            <a:r>
              <a:rPr lang="en-US" altLang="zh-CN" b="1" spc="7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O</a:t>
            </a:r>
            <a:r>
              <a:rPr lang="en-US" altLang="zh-CN" b="1" spc="-8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/>
              </a:rPr>
              <a:t>T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连接符 68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1600200" y="455379"/>
            <a:ext cx="10248900" cy="40825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4144"/>
              </p:ext>
            </p:extLst>
          </p:nvPr>
        </p:nvGraphicFramePr>
        <p:xfrm>
          <a:off x="1089748" y="1182066"/>
          <a:ext cx="10098442" cy="5142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564"/>
                <a:gridCol w="1772031"/>
                <a:gridCol w="2634741"/>
                <a:gridCol w="2626106"/>
              </a:tblGrid>
              <a:tr h="722931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复盘议题：</a:t>
                      </a:r>
                      <a:endParaRPr sz="18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722931">
                <a:tc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发起人或部门：</a:t>
                      </a:r>
                      <a:endParaRPr sz="16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l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时间：</a:t>
                      </a:r>
                      <a:endParaRPr sz="16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l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参加复盘人数：</a:t>
                      </a:r>
                      <a:endParaRPr sz="16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参与人：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616112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背景及复盘事件或项目的简要介绍（为什么要复盘？发生了什么？结果或影响是什么？）：</a:t>
                      </a:r>
                      <a:endParaRPr sz="1600" b="1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616112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通过复盘发现了什么（问题或机会、优势或劣势等）？做了哪些分析？</a:t>
                      </a:r>
                      <a:endParaRPr sz="1600" b="1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616112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学到了什么（经验和教训）？</a:t>
                      </a:r>
                      <a:endParaRPr sz="1600" b="1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616112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行动计划是什么？</a:t>
                      </a:r>
                      <a:endParaRPr sz="1600" b="1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616112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可分享他人的经验：</a:t>
                      </a:r>
                      <a:endParaRPr sz="1600" b="1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616112">
                <a:tc gridSpan="4"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行动计划实施后产生的效果或影响（这部分内容需要后续跟进再填写）：</a:t>
                      </a:r>
                      <a:endParaRPr sz="1600" b="1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复盘案例模板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819400" y="496204"/>
            <a:ext cx="90297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702035"/>
              </p:ext>
            </p:extLst>
          </p:nvPr>
        </p:nvGraphicFramePr>
        <p:xfrm>
          <a:off x="1089748" y="1230122"/>
          <a:ext cx="10098442" cy="4713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564"/>
                <a:gridCol w="1772031"/>
                <a:gridCol w="2634741"/>
                <a:gridCol w="2626106"/>
              </a:tblGrid>
              <a:tr h="624839"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复盘议题：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3879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发起人或部门：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时间：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参加复盘人数：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引导师：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881254"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事件/活动概况描述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1.回顾目标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2.评估结果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3.分析原因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4.总结经验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初衷：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亮点：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成功关键因素：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关键发展：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具体目标/里程碑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不足：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失败根本原因：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行动计划：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复盘案例模板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819400" y="496204"/>
            <a:ext cx="90297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57600" y="3124200"/>
            <a:ext cx="4343400" cy="538609"/>
          </a:xfrm>
        </p:spPr>
        <p:txBody>
          <a:bodyPr/>
          <a:lstStyle/>
          <a:p>
            <a:r>
              <a:rPr lang="zh-CN" altLang="en-US" sz="3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适时</a:t>
            </a:r>
            <a:r>
              <a:rPr lang="zh-CN" altLang="en-US" sz="3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</a:t>
            </a:r>
            <a:r>
              <a:rPr lang="en-US" altLang="zh-CN" sz="3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sz="3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实现产出</a:t>
            </a:r>
            <a:r>
              <a:rPr lang="en-US" altLang="zh-CN" sz="3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3500" dirty="0">
              <a:solidFill>
                <a:srgbClr val="0525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91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33400"/>
            <a:ext cx="7515746" cy="5772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01508" y="744716"/>
            <a:ext cx="135571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463378" y="1676400"/>
            <a:ext cx="203356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与我们分享并投入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77908" y="3352800"/>
            <a:ext cx="2033567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放入</a:t>
            </a:r>
            <a:r>
              <a:rPr lang="en-US" altLang="zh-CN" sz="1500" dirty="0" err="1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Gemba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81801" y="4789518"/>
            <a:ext cx="2033567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打印出来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25308" y="5785659"/>
            <a:ext cx="2057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放入</a:t>
            </a:r>
            <a:r>
              <a:rPr lang="en-US" altLang="zh-CN" sz="1500" dirty="0" err="1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Gemba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看板中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20108" y="5777302"/>
            <a:ext cx="24239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500" dirty="0" err="1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Gemba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walk 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中讨论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62778" y="4876800"/>
            <a:ext cx="2423992" cy="3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问题的负责人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05708" y="3338543"/>
            <a:ext cx="166199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谁跟踪并更新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62101" y="1772944"/>
            <a:ext cx="234366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我们已经解决这个问题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843793" y="821394"/>
            <a:ext cx="234366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5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输出的成果</a:t>
            </a:r>
          </a:p>
        </p:txBody>
      </p:sp>
    </p:spTree>
    <p:extLst>
      <p:ext uri="{BB962C8B-B14F-4D97-AF65-F5344CB8AC3E}">
        <p14:creationId xmlns:p14="http://schemas.microsoft.com/office/powerpoint/2010/main" val="28583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"/>
          <a:stretch/>
        </p:blipFill>
        <p:spPr>
          <a:xfrm>
            <a:off x="2743200" y="0"/>
            <a:ext cx="94488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14600"/>
            <a:ext cx="9839350" cy="129266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需要六位同事配合我完成。</a:t>
            </a:r>
            <a:r>
              <a:rPr lang="en-US" altLang="zh-CN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安排一个同事坐</a:t>
            </a:r>
            <a:r>
              <a:rPr lang="zh-CN" altLang="en-US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，只能点头摇头，</a:t>
            </a:r>
            <a:r>
              <a:rPr lang="en-US" altLang="zh-CN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两位同事分别拿杯子喂水。</a:t>
            </a:r>
            <a:endParaRPr lang="en-US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643075" cy="538609"/>
          </a:xfrm>
        </p:spPr>
        <p:txBody>
          <a:bodyPr/>
          <a:lstStyle/>
          <a:p>
            <a:r>
              <a:rPr lang="zh-CN" altLang="en-US" sz="3500" b="1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同理心</a:t>
            </a:r>
            <a:endParaRPr lang="en-US" sz="3500" b="1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18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5454" r="2608" b="54689"/>
          <a:stretch/>
        </p:blipFill>
        <p:spPr>
          <a:xfrm>
            <a:off x="0" y="1960728"/>
            <a:ext cx="12192000" cy="27333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960728"/>
            <a:ext cx="12192000" cy="2733344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1722029" y="1311170"/>
            <a:ext cx="3340736" cy="4032460"/>
          </a:xfrm>
          <a:prstGeom prst="rect">
            <a:avLst/>
          </a:prstGeom>
          <a:noFill/>
          <a:ln w="76200">
            <a:solidFill>
              <a:srgbClr val="AF93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058674" y="1463570"/>
            <a:ext cx="667447" cy="0"/>
          </a:xfrm>
          <a:prstGeom prst="line">
            <a:avLst/>
          </a:prstGeom>
          <a:ln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316111" y="5154381"/>
            <a:ext cx="2183320" cy="0"/>
          </a:xfrm>
          <a:prstGeom prst="line">
            <a:avLst/>
          </a:prstGeom>
          <a:ln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6"/>
          <p:cNvSpPr txBox="1">
            <a:spLocks/>
          </p:cNvSpPr>
          <p:nvPr/>
        </p:nvSpPr>
        <p:spPr>
          <a:xfrm>
            <a:off x="6400800" y="2942678"/>
            <a:ext cx="639445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800" b="0" i="0">
                <a:solidFill>
                  <a:srgbClr val="F88618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12700"/>
            <a:r>
              <a:rPr lang="zh-CN" altLang="zh-CN" sz="5400" b="1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复盘实际案例</a:t>
            </a:r>
            <a:endParaRPr lang="zh-CN" altLang="en-US" sz="5000" b="1" kern="0" spc="5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26665" y="2003961"/>
            <a:ext cx="253146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600" spc="3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16600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2">
            <a:solidFill>
              <a:srgbClr val="F8F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435442"/>
              </p:ext>
            </p:extLst>
          </p:nvPr>
        </p:nvGraphicFramePr>
        <p:xfrm>
          <a:off x="973302" y="1676400"/>
          <a:ext cx="10245396" cy="3988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8187996"/>
              </a:tblGrid>
              <a:tr h="58028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zh-CN" altLang="en-US" sz="2200" b="1" spc="-5" dirty="0" smtClean="0">
                          <a:solidFill>
                            <a:srgbClr val="AF935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方法（关键词）</a:t>
                      </a:r>
                      <a:endParaRPr lang="zh-CN" altLang="en-US" sz="2200" dirty="0">
                        <a:solidFill>
                          <a:srgbClr val="AF935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1" spc="20" dirty="0" smtClean="0">
                          <a:solidFill>
                            <a:srgbClr val="AF935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 panose="020B0604030504040204" charset="-120"/>
                        </a:rPr>
                        <a:t>具体内容</a:t>
                      </a:r>
                      <a:endParaRPr lang="zh-CN" altLang="en-US" sz="2200" dirty="0" smtClean="0">
                        <a:solidFill>
                          <a:srgbClr val="AF935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 panose="020B0604030504040204" charset="-12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调</a:t>
                      </a:r>
                      <a:r>
                        <a:rPr lang="en-US"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整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流程、时间和节奏；征得参与者同意，调整议程和方法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核</a:t>
                      </a:r>
                      <a:r>
                        <a:rPr lang="en-US"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对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与参与者核对能量和情绪状况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</a:t>
                      </a:r>
                      <a:r>
                        <a:rPr lang="en-US" sz="18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注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流程，必要时果断坚持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管</a:t>
                      </a:r>
                      <a:r>
                        <a:rPr lang="en-US" sz="18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spc="-5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理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“无所不知”型参与者、冲突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DFDFC"/>
                    </a:solidFill>
                  </a:tcPr>
                </a:tc>
              </a:tr>
              <a:tr h="681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设</a:t>
                      </a:r>
                      <a:r>
                        <a:rPr lang="en-US"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dirty="0" smtClean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立</a:t>
                      </a:r>
                      <a:endParaRPr sz="1800" b="1" dirty="0">
                        <a:solidFill>
                          <a:srgbClr val="808080"/>
                        </a:solidFill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停车场，并适当使用其中的问题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2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研讨过程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057400" y="496204"/>
            <a:ext cx="97917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97423"/>
              </p:ext>
            </p:extLst>
          </p:nvPr>
        </p:nvGraphicFramePr>
        <p:xfrm>
          <a:off x="1089748" y="1230122"/>
          <a:ext cx="10098442" cy="4713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564"/>
                <a:gridCol w="1772031"/>
                <a:gridCol w="2634741"/>
                <a:gridCol w="2626106"/>
              </a:tblGrid>
              <a:tr h="624839"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复盘议题：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381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</a:tr>
              <a:tr h="38798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发起人或部门：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时间：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参加复盘人数：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引导师：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</a:tr>
              <a:tr h="881254"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事件/活动概况描述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381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85090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1.回顾目标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2.评估结果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3.分析原因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4.总结经验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初衷：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亮点：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成功关键因素：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关键发展：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具体目标/里程碑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不足：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失败根本原因：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630"/>
                        </a:spcBef>
                        <a:buNone/>
                      </a:pPr>
                      <a:r>
                        <a:rPr sz="1800" b="1" spc="-5" dirty="0">
                          <a:solidFill>
                            <a:srgbClr val="808080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行动计划：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80808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FCFCFB"/>
                    </a:solidFill>
                  </a:tcPr>
                </a:tc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419100" y="276493"/>
            <a:ext cx="3467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spc="-45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复盘案例模板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819400" y="496204"/>
            <a:ext cx="90297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86400" y="2886670"/>
            <a:ext cx="10061549" cy="1077218"/>
          </a:xfrm>
        </p:spPr>
        <p:txBody>
          <a:bodyPr/>
          <a:lstStyle/>
          <a:p>
            <a:pPr algn="just"/>
            <a:r>
              <a:rPr lang="zh-CN" altLang="en-GB" sz="3500" b="1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行动比语言更有</a:t>
            </a:r>
            <a:r>
              <a:rPr lang="zh-CN" altLang="en-GB" sz="3500" b="1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说服力</a:t>
            </a:r>
            <a:endParaRPr lang="zh-CN" altLang="en-GB" sz="3500" b="1" dirty="0">
              <a:solidFill>
                <a:srgbClr val="0525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3500" b="1" dirty="0">
              <a:solidFill>
                <a:srgbClr val="0525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0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3733800" y="2590800"/>
            <a:ext cx="4515340" cy="10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b="1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75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27890" y="1981200"/>
            <a:ext cx="2541815" cy="2541815"/>
            <a:chOff x="6172200" y="2819400"/>
            <a:chExt cx="2541815" cy="2541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863461" y="3466706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盘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之道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38937" y="1981200"/>
            <a:ext cx="2541815" cy="2541815"/>
            <a:chOff x="6172200" y="2819400"/>
            <a:chExt cx="2541815" cy="254181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803161" y="3466706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推演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049985" y="1981200"/>
            <a:ext cx="2541815" cy="2541815"/>
            <a:chOff x="6172200" y="2819400"/>
            <a:chExt cx="2541815" cy="254181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8" b="25148"/>
            <a:stretch/>
          </p:blipFill>
          <p:spPr>
            <a:xfrm>
              <a:off x="6172200" y="2819400"/>
              <a:ext cx="2541815" cy="254181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172200" y="2819400"/>
              <a:ext cx="2541814" cy="2541815"/>
            </a:xfrm>
            <a:prstGeom prst="rect">
              <a:avLst/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06981" y="3466706"/>
              <a:ext cx="1723549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复盘</a:t>
              </a:r>
              <a:r>
                <a:rPr lang="zh-CN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</a:t>
              </a:r>
              <a:endPara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际</a:t>
              </a:r>
              <a:r>
                <a:rPr lang="zh-CN" altLang="zh-CN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</a:p>
          </p:txBody>
        </p:sp>
      </p:grpSp>
      <p:cxnSp>
        <p:nvCxnSpPr>
          <p:cNvPr id="21" name="直接连接符 20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81000" y="6477000"/>
            <a:ext cx="114300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"/>
          <p:cNvSpPr txBox="1">
            <a:spLocks/>
          </p:cNvSpPr>
          <p:nvPr/>
        </p:nvSpPr>
        <p:spPr>
          <a:xfrm>
            <a:off x="419100" y="276493"/>
            <a:ext cx="1391510" cy="439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b="1" kern="0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  <a:stCxn id="22" idx="3"/>
          </p:cNvCxnSpPr>
          <p:nvPr/>
        </p:nvCxnSpPr>
        <p:spPr>
          <a:xfrm>
            <a:off x="1810610" y="496203"/>
            <a:ext cx="1003849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5454" r="2608" b="54689"/>
          <a:stretch/>
        </p:blipFill>
        <p:spPr>
          <a:xfrm>
            <a:off x="0" y="1960728"/>
            <a:ext cx="12192000" cy="27333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960728"/>
            <a:ext cx="12192000" cy="2733344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1722029" y="1311170"/>
            <a:ext cx="3340736" cy="4032460"/>
          </a:xfrm>
          <a:prstGeom prst="rect">
            <a:avLst/>
          </a:prstGeom>
          <a:noFill/>
          <a:ln w="76200">
            <a:solidFill>
              <a:srgbClr val="AF93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3058674" y="1463570"/>
            <a:ext cx="667447" cy="0"/>
          </a:xfrm>
          <a:prstGeom prst="line">
            <a:avLst/>
          </a:prstGeom>
          <a:ln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316111" y="5154381"/>
            <a:ext cx="2183320" cy="0"/>
          </a:xfrm>
          <a:prstGeom prst="line">
            <a:avLst/>
          </a:prstGeom>
          <a:ln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00800" y="2942678"/>
            <a:ext cx="639445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5000" b="1" spc="5" dirty="0" smtClean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 盘 之 道</a:t>
            </a:r>
            <a:endParaRPr sz="5000" b="1" spc="5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85362" y="2003961"/>
            <a:ext cx="221406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600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16600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0" b="1669"/>
          <a:stretch/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4400" y="190500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200000"/>
              </a:lnSpc>
            </a:pPr>
            <a:r>
              <a:rPr lang="zh-CN" altLang="en-US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复盘原是围棋中的 一个术语，原意是</a:t>
            </a:r>
            <a:r>
              <a:rPr lang="en-US" altLang="zh-CN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下完一盘棋之后，重新把对弈的过程摆一遍</a:t>
            </a:r>
            <a:r>
              <a:rPr lang="en-US" altLang="zh-CN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，指的是</a:t>
            </a:r>
            <a:r>
              <a:rPr lang="en-US" altLang="zh-CN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做完了事情，再从头过一遍，以不断检验和校正目标；分析得失，找原因，找后账；提高认识，总结规律。</a:t>
            </a:r>
            <a:r>
              <a:rPr lang="en-US" altLang="zh-CN" b="1" dirty="0">
                <a:solidFill>
                  <a:srgbClr val="AF935C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19100" y="276493"/>
            <a:ext cx="2171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zh-CN" b="1" spc="-5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什么是复盘？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  <a:stCxn id="5" idx="3"/>
          </p:cNvCxnSpPr>
          <p:nvPr/>
        </p:nvCxnSpPr>
        <p:spPr>
          <a:xfrm>
            <a:off x="2590800" y="491937"/>
            <a:ext cx="9258300" cy="4267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9839350" cy="1292662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一年内你最有成就感或最失败的事件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9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34200" y="1524000"/>
            <a:ext cx="5547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"/>
            </a:pPr>
            <a:r>
              <a:rPr lang="zh-CN" altLang="en-US" sz="20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</a:rPr>
              <a:t>为了知其然与知其所以然</a:t>
            </a: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"/>
            </a:pPr>
            <a:r>
              <a:rPr lang="zh-CN" altLang="en-US" sz="20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</a:rPr>
              <a:t>为了同样的错误不要再犯</a:t>
            </a: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"/>
            </a:pPr>
            <a:r>
              <a:rPr lang="zh-CN" altLang="en-US" sz="20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</a:rPr>
              <a:t>为了传承经验和提升能力</a:t>
            </a: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"/>
            </a:pPr>
            <a:r>
              <a:rPr lang="zh-CN" altLang="en-US" sz="2000" dirty="0">
                <a:solidFill>
                  <a:srgbClr val="05254B"/>
                </a:solidFill>
                <a:latin typeface="微软雅黑" panose="020B0503020204020204" charset="-122"/>
                <a:ea typeface="微软雅黑" panose="020B0503020204020204" charset="-122"/>
              </a:rPr>
              <a:t>为了总结规律和固话流程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43600" y="464820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复盘是为了把失败转化为财富</a:t>
            </a:r>
            <a:r>
              <a:rPr lang="zh-CN" altLang="en-US" sz="28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800" dirty="0" smtClean="0">
              <a:solidFill>
                <a:srgbClr val="0525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800" dirty="0">
                <a:solidFill>
                  <a:srgbClr val="0525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成功转化为能力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19100" y="276493"/>
            <a:ext cx="24003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zh-CN" b="1" spc="-50" dirty="0">
                <a:solidFill>
                  <a:srgbClr val="AF93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为什么做复盘？</a:t>
            </a:r>
            <a:endParaRPr lang="en-US" b="1" kern="0" dirty="0">
              <a:solidFill>
                <a:srgbClr val="AF93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>
            <a:cxnSpLocks/>
          </p:cNvCxnSpPr>
          <p:nvPr/>
        </p:nvCxnSpPr>
        <p:spPr>
          <a:xfrm>
            <a:off x="2971800" y="496204"/>
            <a:ext cx="8877300" cy="0"/>
          </a:xfrm>
          <a:prstGeom prst="line">
            <a:avLst/>
          </a:prstGeom>
          <a:ln w="12700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819400"/>
            <a:ext cx="9839350" cy="439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50" dirty="0" smtClean="0">
                <a:solidFill>
                  <a:srgbClr val="AF935C"/>
                </a:solidFill>
              </a:rPr>
              <a:t>复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盘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遇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到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的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问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题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和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困</a:t>
            </a:r>
            <a:r>
              <a:rPr lang="en-US" b="1" spc="-50" dirty="0" smtClean="0">
                <a:solidFill>
                  <a:srgbClr val="AF935C"/>
                </a:solidFill>
              </a:rPr>
              <a:t> </a:t>
            </a:r>
            <a:r>
              <a:rPr b="1" spc="-50" dirty="0" smtClean="0">
                <a:solidFill>
                  <a:srgbClr val="AF935C"/>
                </a:solidFill>
              </a:rPr>
              <a:t>惑</a:t>
            </a:r>
            <a:endParaRPr b="1" spc="-50" dirty="0">
              <a:solidFill>
                <a:srgbClr val="AF935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886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1122</Words>
  <Application>Microsoft Office PowerPoint</Application>
  <PresentationFormat>宽屏</PresentationFormat>
  <Paragraphs>300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 Unicode MS</vt:lpstr>
      <vt:lpstr>Meiryo UI</vt:lpstr>
      <vt:lpstr>Microsoft JhengHei</vt:lpstr>
      <vt:lpstr>Roboto Black</vt:lpstr>
      <vt:lpstr>宋体</vt:lpstr>
      <vt:lpstr>微软雅黑</vt:lpstr>
      <vt:lpstr>Arial</vt:lpstr>
      <vt:lpstr>Arial Rounded MT Bold</vt:lpstr>
      <vt:lpstr>Calibri</vt:lpstr>
      <vt:lpstr>Century Gothic</vt:lpstr>
      <vt:lpstr>Impact</vt:lpstr>
      <vt:lpstr>Tahoma</vt:lpstr>
      <vt:lpstr>Times New Roman</vt:lpstr>
      <vt:lpstr>Wingdings</vt:lpstr>
      <vt:lpstr>Office Theme</vt:lpstr>
      <vt:lpstr>复    盘</vt:lpstr>
      <vt:lpstr>学习目的</vt:lpstr>
      <vt:lpstr>需要六位同事配合我完成。 安排一个同事坐下，只能点头摇头， 两位同事分别拿杯子喂水。</vt:lpstr>
      <vt:lpstr>PowerPoint 演示文稿</vt:lpstr>
      <vt:lpstr>复 盘 之 道</vt:lpstr>
      <vt:lpstr>PowerPoint 演示文稿</vt:lpstr>
      <vt:lpstr>3分钟回忆  一年内你最有成就感或最失败的事件</vt:lpstr>
      <vt:lpstr>PowerPoint 演示文稿</vt:lpstr>
      <vt:lpstr>复 盘 遇 到 的 问 题 和 困 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利用您学到的复盘知识 复 盘 您的过去  最成功   或   最失败  的案例</vt:lpstr>
      <vt:lpstr>形成复盘文化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适时复盘,  实现产出.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复盘-引导</dc:title>
  <dc:creator>Microsoft Office 用户</dc:creator>
  <cp:lastModifiedBy>白海涛</cp:lastModifiedBy>
  <cp:revision>74</cp:revision>
  <dcterms:created xsi:type="dcterms:W3CDTF">2017-06-28T14:56:00Z</dcterms:created>
  <dcterms:modified xsi:type="dcterms:W3CDTF">2017-07-03T09:10:59Z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2017-05-25T00:00:00Z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2017-06-18T00:00:00Z</vt:filetime>
  </property>
  <property fmtid="{D5CDD505-2E9C-101B-9397-08002B2CF9AE}" pid="5" name="KSOProductBuildVer">
    <vt:lpwstr>2052-10.1.0.6554</vt:lpwstr>
  </property>
</Properties>
</file>